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256" r:id="rId2"/>
    <p:sldId id="636" r:id="rId3"/>
    <p:sldId id="637" r:id="rId4"/>
    <p:sldId id="649" r:id="rId5"/>
    <p:sldId id="610" r:id="rId6"/>
    <p:sldId id="569" r:id="rId7"/>
    <p:sldId id="589" r:id="rId8"/>
    <p:sldId id="588" r:id="rId9"/>
    <p:sldId id="641" r:id="rId10"/>
    <p:sldId id="642" r:id="rId11"/>
    <p:sldId id="643" r:id="rId12"/>
    <p:sldId id="644" r:id="rId13"/>
    <p:sldId id="645" r:id="rId14"/>
    <p:sldId id="646" r:id="rId15"/>
    <p:sldId id="647" r:id="rId16"/>
    <p:sldId id="651" r:id="rId17"/>
    <p:sldId id="601" r:id="rId18"/>
    <p:sldId id="602" r:id="rId19"/>
    <p:sldId id="618" r:id="rId20"/>
    <p:sldId id="619" r:id="rId21"/>
    <p:sldId id="653" r:id="rId22"/>
    <p:sldId id="605" r:id="rId23"/>
    <p:sldId id="654" r:id="rId24"/>
    <p:sldId id="625" r:id="rId25"/>
    <p:sldId id="626" r:id="rId26"/>
    <p:sldId id="627" r:id="rId27"/>
    <p:sldId id="590" r:id="rId28"/>
    <p:sldId id="648" r:id="rId29"/>
    <p:sldId id="655" r:id="rId30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rgbClr val="D60093"/>
        </a:solidFill>
        <a:latin typeface="Arial" charset="0"/>
        <a:ea typeface="Arial Unicode MS" pitchFamily="34" charset="-120"/>
        <a:cs typeface="Arial Unicode MS" pitchFamily="34" charset="-12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rgbClr val="D60093"/>
        </a:solidFill>
        <a:latin typeface="Arial" charset="0"/>
        <a:ea typeface="Arial Unicode MS" pitchFamily="34" charset="-120"/>
        <a:cs typeface="Arial Unicode MS" pitchFamily="34" charset="-12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rgbClr val="D60093"/>
        </a:solidFill>
        <a:latin typeface="Arial" charset="0"/>
        <a:ea typeface="Arial Unicode MS" pitchFamily="34" charset="-120"/>
        <a:cs typeface="Arial Unicode MS" pitchFamily="34" charset="-12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rgbClr val="D60093"/>
        </a:solidFill>
        <a:latin typeface="Arial" charset="0"/>
        <a:ea typeface="Arial Unicode MS" pitchFamily="34" charset="-120"/>
        <a:cs typeface="Arial Unicode MS" pitchFamily="34" charset="-12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rgbClr val="D60093"/>
        </a:solidFill>
        <a:latin typeface="Arial" charset="0"/>
        <a:ea typeface="Arial Unicode MS" pitchFamily="34" charset="-120"/>
        <a:cs typeface="Arial Unicode MS" pitchFamily="34" charset="-120"/>
      </a:defRPr>
    </a:lvl5pPr>
    <a:lvl6pPr marL="2286000" algn="l" defTabSz="914400" rtl="0" eaLnBrk="1" latinLnBrk="0" hangingPunct="1">
      <a:defRPr kumimoji="1" b="1" kern="1200">
        <a:solidFill>
          <a:srgbClr val="D60093"/>
        </a:solidFill>
        <a:latin typeface="Arial" charset="0"/>
        <a:ea typeface="Arial Unicode MS" pitchFamily="34" charset="-120"/>
        <a:cs typeface="Arial Unicode MS" pitchFamily="34" charset="-120"/>
      </a:defRPr>
    </a:lvl6pPr>
    <a:lvl7pPr marL="2743200" algn="l" defTabSz="914400" rtl="0" eaLnBrk="1" latinLnBrk="0" hangingPunct="1">
      <a:defRPr kumimoji="1" b="1" kern="1200">
        <a:solidFill>
          <a:srgbClr val="D60093"/>
        </a:solidFill>
        <a:latin typeface="Arial" charset="0"/>
        <a:ea typeface="Arial Unicode MS" pitchFamily="34" charset="-120"/>
        <a:cs typeface="Arial Unicode MS" pitchFamily="34" charset="-120"/>
      </a:defRPr>
    </a:lvl7pPr>
    <a:lvl8pPr marL="3200400" algn="l" defTabSz="914400" rtl="0" eaLnBrk="1" latinLnBrk="0" hangingPunct="1">
      <a:defRPr kumimoji="1" b="1" kern="1200">
        <a:solidFill>
          <a:srgbClr val="D60093"/>
        </a:solidFill>
        <a:latin typeface="Arial" charset="0"/>
        <a:ea typeface="Arial Unicode MS" pitchFamily="34" charset="-120"/>
        <a:cs typeface="Arial Unicode MS" pitchFamily="34" charset="-120"/>
      </a:defRPr>
    </a:lvl8pPr>
    <a:lvl9pPr marL="3657600" algn="l" defTabSz="914400" rtl="0" eaLnBrk="1" latinLnBrk="0" hangingPunct="1">
      <a:defRPr kumimoji="1" b="1" kern="1200">
        <a:solidFill>
          <a:srgbClr val="D60093"/>
        </a:solidFill>
        <a:latin typeface="Arial" charset="0"/>
        <a:ea typeface="Arial Unicode MS" pitchFamily="34" charset="-120"/>
        <a:cs typeface="Arial Unicode MS" pitchFamily="34" charset="-12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99FF66"/>
    <a:srgbClr val="66CCFF"/>
    <a:srgbClr val="66FFFF"/>
    <a:srgbClr val="000000"/>
    <a:srgbClr val="00CC00"/>
    <a:srgbClr val="FFCC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8" autoAdjust="0"/>
    <p:restoredTop sz="94530" autoAdjust="0"/>
  </p:normalViewPr>
  <p:slideViewPr>
    <p:cSldViewPr>
      <p:cViewPr varScale="1">
        <p:scale>
          <a:sx n="64" d="100"/>
          <a:sy n="64" d="100"/>
        </p:scale>
        <p:origin x="-138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77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B713F7F8-037E-4B96-8014-A6846C2AF4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007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7F6F71FD-D0D0-4A4D-A1FB-A31E28D0C0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6841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A001827B-1870-4463-B63F-52F30986F78C}" type="slidenum">
              <a:rPr lang="en-US" altLang="zh-TW" b="0" smtClean="0">
                <a:solidFill>
                  <a:schemeClr val="tx1"/>
                </a:solidFill>
              </a:rPr>
              <a:pPr/>
              <a:t>1</a:t>
            </a:fld>
            <a:endParaRPr lang="en-US" altLang="zh-TW" b="0" smtClean="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E778815B-BB94-493C-8577-1826503F8974}" type="slidenum">
              <a:rPr lang="en-US" altLang="zh-TW" b="0" smtClean="0">
                <a:solidFill>
                  <a:srgbClr val="000000"/>
                </a:solidFill>
              </a:rPr>
              <a:pPr/>
              <a:t>14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E778815B-BB94-493C-8577-1826503F8974}" type="slidenum">
              <a:rPr lang="en-US" altLang="zh-TW" b="0" smtClean="0">
                <a:solidFill>
                  <a:srgbClr val="000000"/>
                </a:solidFill>
              </a:rPr>
              <a:pPr/>
              <a:t>15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ABD651A7-F29C-48A3-9D25-EA28FADB1D2F}" type="slidenum">
              <a:rPr lang="en-US" altLang="zh-TW" b="0" smtClean="0">
                <a:solidFill>
                  <a:srgbClr val="000000"/>
                </a:solidFill>
              </a:rPr>
              <a:pPr/>
              <a:t>17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325AAF96-EF84-4DF4-B122-62E345FF9705}" type="slidenum">
              <a:rPr lang="en-US" altLang="zh-TW" b="0" smtClean="0">
                <a:solidFill>
                  <a:srgbClr val="000000"/>
                </a:solidFill>
              </a:rPr>
              <a:pPr/>
              <a:t>18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6B824C3F-2F8D-4ABB-8797-06772EEFC235}" type="slidenum">
              <a:rPr lang="en-US" altLang="zh-TW" b="0" smtClean="0">
                <a:solidFill>
                  <a:srgbClr val="000000"/>
                </a:solidFill>
              </a:rPr>
              <a:pPr/>
              <a:t>19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0B463B65-AFBE-41C4-A48B-43641E059274}" type="slidenum">
              <a:rPr lang="en-US" altLang="zh-TW" b="0" smtClean="0">
                <a:solidFill>
                  <a:srgbClr val="000000"/>
                </a:solidFill>
              </a:rPr>
              <a:pPr/>
              <a:t>20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F61C28D8-F72E-4517-ACD1-A7BEC992919A}" type="slidenum">
              <a:rPr lang="en-US" altLang="zh-TW" b="0" smtClean="0">
                <a:solidFill>
                  <a:srgbClr val="000000"/>
                </a:solidFill>
              </a:rPr>
              <a:pPr/>
              <a:t>22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DCFC63EA-EB7C-4732-ADAE-CBB33495821B}" type="slidenum">
              <a:rPr lang="en-US" altLang="zh-TW" b="0" smtClean="0">
                <a:solidFill>
                  <a:srgbClr val="000000"/>
                </a:solidFill>
              </a:rPr>
              <a:pPr/>
              <a:t>24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ED1A7DEA-E97B-4F52-80DF-DBAAFE5F546F}" type="slidenum">
              <a:rPr lang="en-US" altLang="zh-TW" b="0" smtClean="0">
                <a:solidFill>
                  <a:srgbClr val="000000"/>
                </a:solidFill>
              </a:rPr>
              <a:pPr/>
              <a:t>25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CB7CC3E5-4005-4EFF-A376-3CE481532B86}" type="slidenum">
              <a:rPr lang="en-US" altLang="zh-TW" b="0" smtClean="0">
                <a:solidFill>
                  <a:srgbClr val="000000"/>
                </a:solidFill>
              </a:rPr>
              <a:pPr/>
              <a:t>26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5E8A2B34-6B0F-4933-8C9A-C8F5FF1B707D}" type="slidenum">
              <a:rPr lang="en-US" altLang="zh-TW" b="0" smtClean="0">
                <a:solidFill>
                  <a:srgbClr val="000000"/>
                </a:solidFill>
              </a:rPr>
              <a:pPr/>
              <a:t>5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C11814CB-6B0D-4599-A23C-4A6D4DDA7A1E}" type="slidenum">
              <a:rPr lang="en-US" altLang="zh-TW" b="0" smtClean="0">
                <a:solidFill>
                  <a:srgbClr val="000000"/>
                </a:solidFill>
              </a:rPr>
              <a:pPr/>
              <a:t>27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C11814CB-6B0D-4599-A23C-4A6D4DDA7A1E}" type="slidenum">
              <a:rPr lang="en-US" altLang="zh-TW" b="0" smtClean="0">
                <a:solidFill>
                  <a:srgbClr val="000000"/>
                </a:solidFill>
              </a:rPr>
              <a:pPr/>
              <a:t>28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C11814CB-6B0D-4599-A23C-4A6D4DDA7A1E}" type="slidenum">
              <a:rPr lang="en-US" altLang="zh-TW" b="0" smtClean="0">
                <a:solidFill>
                  <a:srgbClr val="000000"/>
                </a:solidFill>
              </a:rPr>
              <a:pPr/>
              <a:t>29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DE1402FB-514E-4971-A08B-48F5EEAB0CDF}" type="slidenum">
              <a:rPr lang="en-US" altLang="zh-TW" b="0" smtClean="0">
                <a:solidFill>
                  <a:srgbClr val="000000"/>
                </a:solidFill>
              </a:rPr>
              <a:pPr/>
              <a:t>7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0B73B743-D093-4D30-872C-F76220787487}" type="slidenum">
              <a:rPr lang="en-US" altLang="zh-TW" b="0" smtClean="0">
                <a:solidFill>
                  <a:srgbClr val="000000"/>
                </a:solidFill>
              </a:rPr>
              <a:pPr/>
              <a:t>8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D488B5E1-4A3F-450D-A159-B23FCE13F996}" type="slidenum">
              <a:rPr lang="en-US" altLang="zh-TW" b="0" smtClean="0">
                <a:solidFill>
                  <a:srgbClr val="000000"/>
                </a:solidFill>
              </a:rPr>
              <a:pPr/>
              <a:t>9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CA38576D-7B6F-4CDE-A277-690E5E8C7500}" type="slidenum">
              <a:rPr lang="en-US" altLang="zh-TW" b="0" smtClean="0">
                <a:solidFill>
                  <a:srgbClr val="000000"/>
                </a:solidFill>
              </a:rPr>
              <a:pPr/>
              <a:t>10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5BCA464A-9F3B-4E58-A4C1-7596ED3929D6}" type="slidenum">
              <a:rPr lang="en-US" altLang="zh-TW" b="0" smtClean="0">
                <a:solidFill>
                  <a:srgbClr val="000000"/>
                </a:solidFill>
              </a:rPr>
              <a:pPr/>
              <a:t>11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0CE33DC7-39A7-41E6-A95F-20627A8595F2}" type="slidenum">
              <a:rPr lang="en-US" altLang="zh-TW" b="0" smtClean="0">
                <a:solidFill>
                  <a:srgbClr val="000000"/>
                </a:solidFill>
              </a:rPr>
              <a:pPr/>
              <a:t>12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990600"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D60093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C00017F5-F809-4206-9718-A22F7011276B}" type="slidenum">
              <a:rPr lang="en-US" altLang="zh-TW" b="0" smtClean="0">
                <a:solidFill>
                  <a:srgbClr val="000000"/>
                </a:solidFill>
              </a:rPr>
              <a:pPr/>
              <a:t>13</a:t>
            </a:fld>
            <a:endParaRPr lang="en-US" altLang="zh-TW" b="0" smtClean="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1052513"/>
            <a:ext cx="7772400" cy="1152525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84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84325" y="2276475"/>
            <a:ext cx="6443663" cy="100806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rgbClr val="798D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91205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76AFC-5BF1-4CFA-9958-2D3F90F7D9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27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61150" y="0"/>
            <a:ext cx="2159000" cy="63087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329362" cy="63087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67AC7-9082-4232-84D4-6C304A44DC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2138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93643"/>
            <a:ext cx="7632700" cy="6207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288" y="835025"/>
            <a:ext cx="4135437" cy="5473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83125" y="835025"/>
            <a:ext cx="4137025" cy="26606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83125" y="3648075"/>
            <a:ext cx="4137025" cy="26606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8B274-9BD5-434C-AA48-B6BB32079B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525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93643"/>
            <a:ext cx="7632700" cy="6207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95288" y="835025"/>
            <a:ext cx="8424862" cy="54737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11B49-D137-4AA8-B0B4-0788611D06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124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D51BC-693E-454E-819B-83FB5DC043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970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1FB6-20B9-47C4-BFD1-376F5DF6D0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55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288" y="835025"/>
            <a:ext cx="4135437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3125" y="835025"/>
            <a:ext cx="4137025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CE909-DC55-4AB5-A62B-FFC6EC8808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266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18DAB-21B3-4A6B-AE50-C5F0B18ACA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574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93643"/>
            <a:ext cx="7632700" cy="6207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BF8C-536A-4040-9E8C-6ABCCBA8F7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397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1FE78-7B89-4173-8F7D-D4EEB04F70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449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C1796-E321-443A-AE9F-AFFF809D56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033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B20F-5381-44AE-82E1-A9B1E6C5DA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47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0" y="6453188"/>
            <a:ext cx="9144000" cy="360362"/>
          </a:xfrm>
          <a:prstGeom prst="rect">
            <a:avLst/>
          </a:prstGeom>
          <a:gradFill rotWithShape="1">
            <a:gsLst>
              <a:gs pos="0">
                <a:srgbClr val="000048"/>
              </a:gs>
              <a:gs pos="100000">
                <a:srgbClr val="000048">
                  <a:gamma/>
                  <a:shade val="1019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  <a:cs typeface="+mn-cs"/>
            </a:endParaRPr>
          </a:p>
        </p:txBody>
      </p:sp>
      <p:sp>
        <p:nvSpPr>
          <p:cNvPr id="5836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36988" y="6524625"/>
            <a:ext cx="5199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EAEAEA"/>
                </a:solidFill>
                <a:effectLst/>
                <a:latin typeface="+mj-lt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6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" y="6503988"/>
            <a:ext cx="36036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EAEAEA"/>
                </a:solidFill>
                <a:latin typeface="Constantia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05A10399-2799-4553-B2E5-50FDC917DE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835025"/>
            <a:ext cx="842486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30" name="Picture 7" descr="head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68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93663"/>
            <a:ext cx="76327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pic>
        <p:nvPicPr>
          <p:cNvPr id="1032" name="Picture 9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5144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69" r:id="rId2"/>
    <p:sldLayoutId id="2147485270" r:id="rId3"/>
    <p:sldLayoutId id="2147485271" r:id="rId4"/>
    <p:sldLayoutId id="2147485272" r:id="rId5"/>
    <p:sldLayoutId id="2147485273" r:id="rId6"/>
    <p:sldLayoutId id="2147485274" r:id="rId7"/>
    <p:sldLayoutId id="2147485275" r:id="rId8"/>
    <p:sldLayoutId id="2147485276" r:id="rId9"/>
    <p:sldLayoutId id="2147485277" r:id="rId10"/>
    <p:sldLayoutId id="2147485278" r:id="rId11"/>
    <p:sldLayoutId id="2147485279" r:id="rId12"/>
    <p:sldLayoutId id="214748528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v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12" Type="http://schemas.openxmlformats.org/officeDocument/2006/relationships/image" Target="../media/image4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7.png"/><Relationship Id="rId10" Type="http://schemas.openxmlformats.org/officeDocument/2006/relationships/image" Target="../media/image74.png"/><Relationship Id="rId4" Type="http://schemas.openxmlformats.org/officeDocument/2006/relationships/image" Target="../media/image9.png"/><Relationship Id="rId9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844675"/>
            <a:ext cx="8785225" cy="2087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400" dirty="0" smtClean="0">
                <a:latin typeface="+mn-lt"/>
                <a:ea typeface="+mn-ea"/>
              </a:rPr>
              <a:t>D-Security</a:t>
            </a:r>
            <a:r>
              <a:rPr lang="zh-TW" altLang="en-US" sz="4400" dirty="0" smtClean="0">
                <a:latin typeface="+mn-ea"/>
                <a:ea typeface="+mn-ea"/>
              </a:rPr>
              <a:t>原始檔案保護系統</a:t>
            </a:r>
            <a:r>
              <a:rPr lang="en-US" altLang="zh-TW" sz="4400" dirty="0" smtClean="0">
                <a:latin typeface="+mn-ea"/>
                <a:ea typeface="+mn-ea"/>
              </a:rPr>
              <a:t/>
            </a:r>
            <a:br>
              <a:rPr lang="en-US" altLang="zh-TW" sz="4400" dirty="0" smtClean="0">
                <a:latin typeface="+mn-ea"/>
                <a:ea typeface="+mn-ea"/>
              </a:rPr>
            </a:br>
            <a:r>
              <a:rPr lang="en-US" altLang="zh-TW" sz="4400" dirty="0" smtClean="0">
                <a:latin typeface="+mn-ea"/>
                <a:ea typeface="+mn-ea"/>
              </a:rPr>
              <a:t/>
            </a:r>
            <a:br>
              <a:rPr lang="en-US" altLang="zh-TW" sz="4400" dirty="0" smtClean="0">
                <a:latin typeface="+mn-ea"/>
                <a:ea typeface="+mn-ea"/>
              </a:rPr>
            </a:br>
            <a:r>
              <a:rPr lang="zh-TW" altLang="en-US" sz="4400" dirty="0" smtClean="0">
                <a:latin typeface="+mn-ea"/>
                <a:ea typeface="+mn-ea"/>
              </a:rPr>
              <a:t>測試</a:t>
            </a:r>
            <a:r>
              <a:rPr lang="zh-TW" altLang="en-US" sz="4400" dirty="0">
                <a:latin typeface="+mn-ea"/>
              </a:rPr>
              <a:t>規劃</a:t>
            </a:r>
            <a:r>
              <a:rPr lang="zh-TW" altLang="en-US" sz="4400" dirty="0" smtClean="0">
                <a:latin typeface="+mn-ea"/>
                <a:ea typeface="+mn-ea"/>
              </a:rPr>
              <a:t>建議書                                   </a:t>
            </a:r>
            <a:r>
              <a:rPr lang="en-US" altLang="zh-TW" sz="4400" dirty="0" smtClean="0">
                <a:latin typeface="+mn-ea"/>
                <a:ea typeface="+mn-ea"/>
              </a:rPr>
              <a:t/>
            </a:r>
            <a:br>
              <a:rPr lang="en-US" altLang="zh-TW" sz="4400" dirty="0" smtClean="0">
                <a:latin typeface="+mn-ea"/>
                <a:ea typeface="+mn-ea"/>
              </a:rPr>
            </a:br>
            <a:r>
              <a:rPr lang="en-US" altLang="zh-TW" sz="4400" dirty="0">
                <a:latin typeface="+mn-ea"/>
                <a:ea typeface="+mn-ea"/>
              </a:rPr>
              <a:t/>
            </a:r>
            <a:br>
              <a:rPr lang="en-US" altLang="zh-TW" sz="4400" dirty="0">
                <a:latin typeface="+mn-ea"/>
                <a:ea typeface="+mn-ea"/>
              </a:rPr>
            </a:br>
            <a:endParaRPr lang="zh-TW" altLang="en-US" sz="4000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n-ea"/>
                <a:ea typeface="+mn-ea"/>
              </a:rPr>
              <a:t>解密作業流程</a:t>
            </a:r>
            <a:r>
              <a:rPr lang="en-US" altLang="zh-TW" dirty="0" smtClean="0">
                <a:latin typeface="+mn-ea"/>
                <a:ea typeface="+mn-ea"/>
              </a:rPr>
              <a:t>(</a:t>
            </a:r>
            <a:r>
              <a:rPr lang="zh-TW" altLang="en-US" dirty="0" smtClean="0">
                <a:latin typeface="+mn-ea"/>
                <a:ea typeface="+mn-ea"/>
              </a:rPr>
              <a:t>二</a:t>
            </a:r>
            <a:r>
              <a:rPr lang="en-US" altLang="zh-TW" dirty="0" smtClean="0">
                <a:latin typeface="+mn-ea"/>
                <a:ea typeface="+mn-ea"/>
              </a:rPr>
              <a:t>)</a:t>
            </a:r>
            <a:endParaRPr lang="zh-TW" altLang="en-US" dirty="0" smtClean="0">
              <a:latin typeface="+mn-ea"/>
              <a:ea typeface="+mn-ea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84613"/>
            <a:ext cx="73247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257300"/>
            <a:ext cx="47767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98588"/>
            <a:ext cx="3619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79388" y="936625"/>
            <a:ext cx="7705725" cy="53721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kumimoji="0" lang="zh-TW" altLang="en-US" sz="20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使用者申請解密主管審核</a:t>
            </a: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defRPr/>
            </a:pPr>
            <a:endParaRPr kumimoji="0" lang="en-US" altLang="zh-TW" sz="20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buFont typeface="Wingdings" pitchFamily="2" charset="2"/>
              <a:buNone/>
              <a:defRPr/>
            </a:pP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4824" name="圓角矩形圖說文字 8"/>
          <p:cNvSpPr>
            <a:spLocks noChangeArrowheads="1"/>
          </p:cNvSpPr>
          <p:nvPr/>
        </p:nvSpPr>
        <p:spPr bwMode="auto">
          <a:xfrm>
            <a:off x="1258888" y="4508500"/>
            <a:ext cx="2017712" cy="576263"/>
          </a:xfrm>
          <a:prstGeom prst="wedgeRoundRectCallout">
            <a:avLst>
              <a:gd name="adj1" fmla="val 36792"/>
              <a:gd name="adj2" fmla="val 177051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2.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 點閱查閱待審清單</a:t>
            </a:r>
          </a:p>
        </p:txBody>
      </p:sp>
      <p:sp>
        <p:nvSpPr>
          <p:cNvPr id="34825" name="圓角矩形圖說文字 9"/>
          <p:cNvSpPr>
            <a:spLocks noChangeArrowheads="1"/>
          </p:cNvSpPr>
          <p:nvPr/>
        </p:nvSpPr>
        <p:spPr bwMode="auto">
          <a:xfrm>
            <a:off x="6921500" y="2230438"/>
            <a:ext cx="2017713" cy="574675"/>
          </a:xfrm>
          <a:prstGeom prst="wedgeRoundRectCallout">
            <a:avLst>
              <a:gd name="adj1" fmla="val -47616"/>
              <a:gd name="adj2" fmla="val 135162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3.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可確認申請內容並確認是否允許</a:t>
            </a:r>
          </a:p>
        </p:txBody>
      </p:sp>
      <p:sp>
        <p:nvSpPr>
          <p:cNvPr id="34826" name="圓角矩形圖說文字 10"/>
          <p:cNvSpPr>
            <a:spLocks noChangeArrowheads="1"/>
          </p:cNvSpPr>
          <p:nvPr/>
        </p:nvSpPr>
        <p:spPr bwMode="auto">
          <a:xfrm>
            <a:off x="323850" y="2781300"/>
            <a:ext cx="2016125" cy="863600"/>
          </a:xfrm>
          <a:prstGeom prst="wedgeRoundRectCallout">
            <a:avLst>
              <a:gd name="adj1" fmla="val 46870"/>
              <a:gd name="adj2" fmla="val -131593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 dirty="0">
                <a:solidFill>
                  <a:srgbClr val="FF0000"/>
                </a:solidFill>
                <a:latin typeface="+mn-ea"/>
                <a:ea typeface="+mn-ea"/>
              </a:rPr>
              <a:t>1.</a:t>
            </a:r>
            <a:r>
              <a:rPr lang="zh-TW" altLang="en-US" sz="1600" b="0" dirty="0">
                <a:solidFill>
                  <a:srgbClr val="FF0000"/>
                </a:solidFill>
                <a:latin typeface="+mn-ea"/>
                <a:ea typeface="+mn-ea"/>
              </a:rPr>
              <a:t> 主管透過</a:t>
            </a:r>
            <a:r>
              <a:rPr lang="en-US" altLang="zh-TW" sz="1600" b="0" dirty="0">
                <a:solidFill>
                  <a:srgbClr val="FF0000"/>
                </a:solidFill>
                <a:latin typeface="+mn-ea"/>
                <a:ea typeface="+mn-ea"/>
              </a:rPr>
              <a:t>Web </a:t>
            </a:r>
            <a:r>
              <a:rPr lang="en-US" altLang="zh-TW" sz="1600" b="0" dirty="0" smtClean="0">
                <a:solidFill>
                  <a:srgbClr val="FF0000"/>
                </a:solidFill>
                <a:latin typeface="+mn-ea"/>
                <a:ea typeface="+mn-ea"/>
              </a:rPr>
              <a:t>Server</a:t>
            </a:r>
            <a:r>
              <a:rPr lang="zh-TW" altLang="en-US" sz="1600" b="0" dirty="0" smtClean="0">
                <a:solidFill>
                  <a:srgbClr val="FF0000"/>
                </a:solidFill>
                <a:latin typeface="+mn-ea"/>
                <a:ea typeface="+mn-ea"/>
              </a:rPr>
              <a:t>登入</a:t>
            </a:r>
            <a:r>
              <a:rPr lang="en-US" altLang="zh-TW" sz="1600" b="0" dirty="0" smtClean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en-US" altLang="zh-TW" sz="1600" b="0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en-US" altLang="zh-TW" sz="1600" b="0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sz="1600" b="0" dirty="0" smtClean="0">
                <a:solidFill>
                  <a:srgbClr val="FF0000"/>
                </a:solidFill>
                <a:latin typeface="+mn-ea"/>
                <a:ea typeface="+mn-ea"/>
              </a:rPr>
              <a:t>此段可整合</a:t>
            </a:r>
            <a:r>
              <a:rPr lang="en-US" altLang="zh-TW" sz="1600" b="0" dirty="0" smtClean="0">
                <a:solidFill>
                  <a:srgbClr val="FF0000"/>
                </a:solidFill>
                <a:latin typeface="+mn-ea"/>
                <a:ea typeface="+mn-ea"/>
              </a:rPr>
              <a:t>Email)</a:t>
            </a:r>
            <a:endParaRPr lang="zh-TW" altLang="en-US" sz="1600" b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40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n-ea"/>
                <a:ea typeface="+mn-ea"/>
              </a:rPr>
              <a:t>解密作業流程</a:t>
            </a:r>
            <a:r>
              <a:rPr lang="en-US" altLang="zh-TW" dirty="0" smtClean="0">
                <a:latin typeface="+mn-ea"/>
                <a:ea typeface="+mn-ea"/>
              </a:rPr>
              <a:t>(</a:t>
            </a:r>
            <a:r>
              <a:rPr lang="zh-TW" altLang="en-US" dirty="0" smtClean="0">
                <a:latin typeface="+mn-ea"/>
                <a:ea typeface="+mn-ea"/>
              </a:rPr>
              <a:t>三</a:t>
            </a:r>
            <a:r>
              <a:rPr lang="en-US" altLang="zh-TW" dirty="0" smtClean="0">
                <a:latin typeface="+mn-ea"/>
                <a:ea typeface="+mn-ea"/>
              </a:rPr>
              <a:t>)</a:t>
            </a:r>
            <a:endParaRPr lang="zh-TW" altLang="en-US" dirty="0" smtClean="0">
              <a:latin typeface="+mn-ea"/>
              <a:ea typeface="+mn-ea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79388" y="936625"/>
            <a:ext cx="7705725" cy="53721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kumimoji="0" lang="zh-TW" altLang="en-US" sz="20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使用者申請狀況查詢與解密檔案</a:t>
            </a: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defRPr/>
            </a:pPr>
            <a:endParaRPr kumimoji="0" lang="en-US" altLang="zh-TW" sz="20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buFont typeface="Wingdings" pitchFamily="2" charset="2"/>
              <a:buNone/>
              <a:defRPr/>
            </a:pP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5845" name="圓角矩形圖說文字 4"/>
          <p:cNvSpPr>
            <a:spLocks noChangeArrowheads="1"/>
          </p:cNvSpPr>
          <p:nvPr/>
        </p:nvSpPr>
        <p:spPr bwMode="auto">
          <a:xfrm>
            <a:off x="5724525" y="4221163"/>
            <a:ext cx="2016125" cy="576262"/>
          </a:xfrm>
          <a:prstGeom prst="wedgeRoundRectCallout">
            <a:avLst>
              <a:gd name="adj1" fmla="val -16120"/>
              <a:gd name="adj2" fmla="val 117528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4.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檔案即從保護狀態變為一般明文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484313"/>
            <a:ext cx="28098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 bwMode="auto">
          <a:xfrm>
            <a:off x="1258888" y="3716338"/>
            <a:ext cx="2017712" cy="576262"/>
          </a:xfrm>
          <a:prstGeom prst="wedgeRoundRectCallout">
            <a:avLst>
              <a:gd name="adj1" fmla="val 5926"/>
              <a:gd name="adj2" fmla="val -15804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ctr" eaLnBrk="1" hangingPunct="1">
              <a:buFontTx/>
              <a:buAutoNum type="arabicPeriod"/>
              <a:defRPr/>
            </a:pPr>
            <a:r>
              <a:rPr lang="zh-TW" altLang="en-US" sz="1600" b="0" dirty="0">
                <a:solidFill>
                  <a:srgbClr val="FF0000"/>
                </a:solidFill>
                <a:latin typeface="+mn-ea"/>
                <a:ea typeface="+mn-ea"/>
              </a:rPr>
              <a:t>進入解密</a:t>
            </a:r>
            <a:endParaRPr lang="en-US" altLang="zh-TW" sz="1600" b="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defRPr/>
            </a:pPr>
            <a:r>
              <a:rPr lang="zh-TW" altLang="en-US" sz="1600" b="0" dirty="0">
                <a:solidFill>
                  <a:srgbClr val="FF0000"/>
                </a:solidFill>
                <a:latin typeface="+mn-ea"/>
                <a:ea typeface="+mn-ea"/>
              </a:rPr>
              <a:t>     查詢選單</a:t>
            </a:r>
          </a:p>
        </p:txBody>
      </p:sp>
      <p:pic>
        <p:nvPicPr>
          <p:cNvPr id="358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84313"/>
            <a:ext cx="56292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圓角矩形圖說文字 9"/>
          <p:cNvSpPr>
            <a:spLocks noChangeArrowheads="1"/>
          </p:cNvSpPr>
          <p:nvPr/>
        </p:nvSpPr>
        <p:spPr bwMode="auto">
          <a:xfrm>
            <a:off x="6072188" y="1438275"/>
            <a:ext cx="2016125" cy="576263"/>
          </a:xfrm>
          <a:prstGeom prst="wedgeRoundRectCallout">
            <a:avLst>
              <a:gd name="adj1" fmla="val -106824"/>
              <a:gd name="adj2" fmla="val 86662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3.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已允許則可點選該項目進行解密</a:t>
            </a:r>
          </a:p>
        </p:txBody>
      </p:sp>
      <p:sp>
        <p:nvSpPr>
          <p:cNvPr id="35850" name="圓角矩形圖說文字 10"/>
          <p:cNvSpPr>
            <a:spLocks noChangeArrowheads="1"/>
          </p:cNvSpPr>
          <p:nvPr/>
        </p:nvSpPr>
        <p:spPr bwMode="auto">
          <a:xfrm>
            <a:off x="4500563" y="3168650"/>
            <a:ext cx="2016125" cy="576263"/>
          </a:xfrm>
          <a:prstGeom prst="wedgeRoundRectCallout">
            <a:avLst>
              <a:gd name="adj1" fmla="val -97375"/>
              <a:gd name="adj2" fmla="val -87500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2.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可確認主管是否已允許解密</a:t>
            </a:r>
          </a:p>
        </p:txBody>
      </p:sp>
      <p:pic>
        <p:nvPicPr>
          <p:cNvPr id="358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859338"/>
            <a:ext cx="100806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846638"/>
            <a:ext cx="96520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向右箭號 13"/>
          <p:cNvSpPr/>
          <p:nvPr/>
        </p:nvSpPr>
        <p:spPr bwMode="auto">
          <a:xfrm>
            <a:off x="5938838" y="5300663"/>
            <a:ext cx="1441450" cy="431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zh-TW" altLang="en-US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 Unicode MS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033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n-ea"/>
                <a:ea typeface="+mn-ea"/>
              </a:rPr>
              <a:t>檔案轉流通作業流程</a:t>
            </a:r>
            <a:r>
              <a:rPr lang="en-US" altLang="zh-TW" dirty="0" smtClean="0">
                <a:latin typeface="+mn-ea"/>
                <a:ea typeface="+mn-ea"/>
              </a:rPr>
              <a:t>(</a:t>
            </a:r>
            <a:r>
              <a:rPr lang="zh-TW" altLang="en-US" dirty="0" smtClean="0">
                <a:latin typeface="+mn-ea"/>
                <a:ea typeface="+mn-ea"/>
              </a:rPr>
              <a:t>一</a:t>
            </a:r>
            <a:r>
              <a:rPr lang="en-US" altLang="zh-TW" dirty="0" smtClean="0">
                <a:latin typeface="+mn-ea"/>
                <a:ea typeface="+mn-ea"/>
              </a:rPr>
              <a:t>)</a:t>
            </a:r>
            <a:endParaRPr lang="zh-TW" altLang="en-US" dirty="0" smtClean="0">
              <a:latin typeface="+mn-ea"/>
              <a:ea typeface="+mn-ea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79388" y="936625"/>
            <a:ext cx="7705725" cy="53721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kumimoji="0" lang="zh-TW" altLang="en-US" sz="20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使用者申請轉流通</a:t>
            </a: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defRPr/>
            </a:pPr>
            <a:endParaRPr kumimoji="0" lang="en-US" altLang="zh-TW" sz="20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buFont typeface="Wingdings" pitchFamily="2" charset="2"/>
              <a:buNone/>
              <a:defRPr/>
            </a:pP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25527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圓角矩形圖說文字 5"/>
          <p:cNvSpPr>
            <a:spLocks noChangeArrowheads="1"/>
          </p:cNvSpPr>
          <p:nvPr/>
        </p:nvSpPr>
        <p:spPr bwMode="auto">
          <a:xfrm>
            <a:off x="539750" y="3146425"/>
            <a:ext cx="2016125" cy="576263"/>
          </a:xfrm>
          <a:prstGeom prst="wedgeRoundRectCallout">
            <a:avLst>
              <a:gd name="adj1" fmla="val 21671"/>
              <a:gd name="adj2" fmla="val -164662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1.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 進入申請選單</a:t>
            </a:r>
          </a:p>
        </p:txBody>
      </p:sp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1268413"/>
            <a:ext cx="54673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圓角矩形圖說文字 8"/>
          <p:cNvSpPr>
            <a:spLocks noChangeArrowheads="1"/>
          </p:cNvSpPr>
          <p:nvPr/>
        </p:nvSpPr>
        <p:spPr bwMode="auto">
          <a:xfrm>
            <a:off x="6038850" y="1689100"/>
            <a:ext cx="2016125" cy="576263"/>
          </a:xfrm>
          <a:prstGeom prst="wedgeRoundRectCallout">
            <a:avLst>
              <a:gd name="adj1" fmla="val -64620"/>
              <a:gd name="adj2" fmla="val 137370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2.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將申請之檔案或資料夾拖曳進來</a:t>
            </a:r>
          </a:p>
        </p:txBody>
      </p:sp>
      <p:pic>
        <p:nvPicPr>
          <p:cNvPr id="368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41663"/>
            <a:ext cx="624998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圓角矩形圖說文字 10"/>
          <p:cNvSpPr>
            <a:spLocks noChangeArrowheads="1"/>
          </p:cNvSpPr>
          <p:nvPr/>
        </p:nvSpPr>
        <p:spPr bwMode="auto">
          <a:xfrm>
            <a:off x="5726113" y="3173413"/>
            <a:ext cx="2016125" cy="576262"/>
          </a:xfrm>
          <a:prstGeom prst="wedgeRoundRectCallout">
            <a:avLst>
              <a:gd name="adj1" fmla="val -67144"/>
              <a:gd name="adj2" fmla="val 121935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3.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可設定該文件之相關保護及限制</a:t>
            </a:r>
          </a:p>
        </p:txBody>
      </p:sp>
      <p:pic>
        <p:nvPicPr>
          <p:cNvPr id="3687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78413"/>
            <a:ext cx="48482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圓角矩形圖說文字 12"/>
          <p:cNvSpPr>
            <a:spLocks noChangeArrowheads="1"/>
          </p:cNvSpPr>
          <p:nvPr/>
        </p:nvSpPr>
        <p:spPr bwMode="auto">
          <a:xfrm>
            <a:off x="6573838" y="5594350"/>
            <a:ext cx="2016125" cy="576263"/>
          </a:xfrm>
          <a:prstGeom prst="wedgeRoundRectCallout">
            <a:avLst>
              <a:gd name="adj1" fmla="val -103046"/>
              <a:gd name="adj2" fmla="val -12546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4.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填寫申請原因後送至主管審核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57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n-ea"/>
                <a:ea typeface="+mn-ea"/>
              </a:rPr>
              <a:t>檔案轉流通作業流程</a:t>
            </a:r>
            <a:r>
              <a:rPr lang="en-US" altLang="zh-TW" dirty="0" smtClean="0">
                <a:latin typeface="+mn-ea"/>
                <a:ea typeface="+mn-ea"/>
              </a:rPr>
              <a:t>(</a:t>
            </a:r>
            <a:r>
              <a:rPr lang="zh-TW" altLang="en-US" dirty="0" smtClean="0">
                <a:latin typeface="+mn-ea"/>
                <a:ea typeface="+mn-ea"/>
              </a:rPr>
              <a:t>二</a:t>
            </a:r>
            <a:r>
              <a:rPr lang="en-US" altLang="zh-TW" dirty="0" smtClean="0">
                <a:latin typeface="+mn-ea"/>
                <a:ea typeface="+mn-ea"/>
              </a:rPr>
              <a:t>)</a:t>
            </a:r>
            <a:endParaRPr lang="zh-TW" altLang="en-US" dirty="0" smtClean="0">
              <a:latin typeface="+mn-ea"/>
              <a:ea typeface="+mn-ea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98588"/>
            <a:ext cx="489585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5084763"/>
            <a:ext cx="4895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98588"/>
            <a:ext cx="3619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79388" y="936625"/>
            <a:ext cx="7705725" cy="53721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kumimoji="0" lang="zh-TW" altLang="en-US" sz="20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使用者申請轉流通主管審核</a:t>
            </a: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defRPr/>
            </a:pPr>
            <a:endParaRPr kumimoji="0" lang="en-US" altLang="zh-TW" sz="20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buFont typeface="Wingdings" pitchFamily="2" charset="2"/>
              <a:buNone/>
              <a:defRPr/>
            </a:pP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7896" name="圓角矩形圖說文字 8"/>
          <p:cNvSpPr>
            <a:spLocks noChangeArrowheads="1"/>
          </p:cNvSpPr>
          <p:nvPr/>
        </p:nvSpPr>
        <p:spPr bwMode="auto">
          <a:xfrm>
            <a:off x="323850" y="2781300"/>
            <a:ext cx="2016125" cy="863600"/>
          </a:xfrm>
          <a:prstGeom prst="wedgeRoundRectCallout">
            <a:avLst>
              <a:gd name="adj1" fmla="val 46870"/>
              <a:gd name="adj2" fmla="val -131593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 dirty="0">
                <a:solidFill>
                  <a:srgbClr val="FF0000"/>
                </a:solidFill>
                <a:latin typeface="+mn-ea"/>
                <a:ea typeface="+mn-ea"/>
              </a:rPr>
              <a:t>1.</a:t>
            </a:r>
            <a:r>
              <a:rPr lang="zh-TW" altLang="en-US" sz="1600" b="0" dirty="0">
                <a:solidFill>
                  <a:srgbClr val="FF0000"/>
                </a:solidFill>
                <a:latin typeface="+mn-ea"/>
                <a:ea typeface="+mn-ea"/>
              </a:rPr>
              <a:t> 主管透過</a:t>
            </a:r>
            <a:r>
              <a:rPr lang="en-US" altLang="zh-TW" sz="1600" b="0" dirty="0">
                <a:solidFill>
                  <a:srgbClr val="FF0000"/>
                </a:solidFill>
                <a:latin typeface="+mn-ea"/>
                <a:ea typeface="+mn-ea"/>
              </a:rPr>
              <a:t>Web </a:t>
            </a:r>
            <a:r>
              <a:rPr lang="en-US" altLang="zh-TW" sz="1600" b="0" dirty="0" smtClean="0">
                <a:solidFill>
                  <a:srgbClr val="FF0000"/>
                </a:solidFill>
                <a:latin typeface="+mn-ea"/>
                <a:ea typeface="+mn-ea"/>
              </a:rPr>
              <a:t>Server</a:t>
            </a:r>
            <a:r>
              <a:rPr lang="zh-TW" altLang="en-US" sz="1600" b="0" dirty="0" smtClean="0">
                <a:solidFill>
                  <a:srgbClr val="FF0000"/>
                </a:solidFill>
                <a:latin typeface="+mn-ea"/>
                <a:ea typeface="+mn-ea"/>
              </a:rPr>
              <a:t>登入</a:t>
            </a:r>
            <a:r>
              <a:rPr lang="en-US" altLang="zh-TW" sz="1600" b="0" dirty="0" smtClean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en-US" altLang="zh-TW" sz="1600" b="0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en-US" altLang="zh-TW" sz="1600" b="0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sz="1600" b="0" dirty="0" smtClean="0">
                <a:solidFill>
                  <a:srgbClr val="FF0000"/>
                </a:solidFill>
                <a:latin typeface="+mn-ea"/>
                <a:ea typeface="+mn-ea"/>
              </a:rPr>
              <a:t>此段可整合</a:t>
            </a:r>
            <a:r>
              <a:rPr lang="en-US" altLang="zh-TW" sz="1600" b="0" dirty="0" smtClean="0">
                <a:solidFill>
                  <a:srgbClr val="FF0000"/>
                </a:solidFill>
                <a:latin typeface="+mn-ea"/>
                <a:ea typeface="+mn-ea"/>
              </a:rPr>
              <a:t>Email)</a:t>
            </a:r>
            <a:endParaRPr lang="zh-TW" altLang="en-US" sz="1600" b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7897" name="圓角矩形圖說文字 9"/>
          <p:cNvSpPr>
            <a:spLocks noChangeArrowheads="1"/>
          </p:cNvSpPr>
          <p:nvPr/>
        </p:nvSpPr>
        <p:spPr bwMode="auto">
          <a:xfrm>
            <a:off x="1258888" y="4221163"/>
            <a:ext cx="2017712" cy="576262"/>
          </a:xfrm>
          <a:prstGeom prst="wedgeRoundRectCallout">
            <a:avLst>
              <a:gd name="adj1" fmla="val 36792"/>
              <a:gd name="adj2" fmla="val 177051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2.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 點閱查閱待審清單</a:t>
            </a:r>
          </a:p>
        </p:txBody>
      </p:sp>
      <p:sp>
        <p:nvSpPr>
          <p:cNvPr id="37898" name="圓角矩形圖說文字 10"/>
          <p:cNvSpPr>
            <a:spLocks noChangeArrowheads="1"/>
          </p:cNvSpPr>
          <p:nvPr/>
        </p:nvSpPr>
        <p:spPr bwMode="auto">
          <a:xfrm>
            <a:off x="6921500" y="2565400"/>
            <a:ext cx="2017713" cy="576263"/>
          </a:xfrm>
          <a:prstGeom prst="wedgeRoundRectCallout">
            <a:avLst>
              <a:gd name="adj1" fmla="val -47616"/>
              <a:gd name="adj2" fmla="val 135162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3.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可確認申請內容並確認是否允許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6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n-ea"/>
                <a:ea typeface="+mn-ea"/>
              </a:rPr>
              <a:t>檔案轉流通作業流程</a:t>
            </a:r>
            <a:r>
              <a:rPr lang="en-US" altLang="zh-TW" dirty="0" smtClean="0">
                <a:latin typeface="+mn-ea"/>
                <a:ea typeface="+mn-ea"/>
              </a:rPr>
              <a:t>(</a:t>
            </a:r>
            <a:r>
              <a:rPr lang="zh-TW" altLang="en-US" dirty="0" smtClean="0">
                <a:latin typeface="+mn-ea"/>
                <a:ea typeface="+mn-ea"/>
              </a:rPr>
              <a:t>三</a:t>
            </a:r>
            <a:r>
              <a:rPr lang="en-US" altLang="zh-TW" dirty="0" smtClean="0">
                <a:latin typeface="+mn-ea"/>
                <a:ea typeface="+mn-ea"/>
              </a:rPr>
              <a:t>)</a:t>
            </a:r>
            <a:endParaRPr lang="zh-TW" altLang="en-US" dirty="0" smtClean="0">
              <a:latin typeface="+mn-ea"/>
              <a:ea typeface="+mn-ea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39875"/>
            <a:ext cx="25241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1646238"/>
            <a:ext cx="50196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179388" y="936625"/>
            <a:ext cx="7705725" cy="53721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kumimoji="0" lang="zh-TW" altLang="en-US" sz="20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使用者申請轉流通查詢與轉換檔案</a:t>
            </a: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defRPr/>
            </a:pPr>
            <a:endParaRPr kumimoji="0" lang="en-US" altLang="zh-TW" sz="20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buFont typeface="Wingdings" pitchFamily="2" charset="2"/>
              <a:buNone/>
              <a:defRPr/>
            </a:pP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8919" name="圓角矩形圖說文字 6"/>
          <p:cNvSpPr>
            <a:spLocks noChangeArrowheads="1"/>
          </p:cNvSpPr>
          <p:nvPr/>
        </p:nvSpPr>
        <p:spPr bwMode="auto">
          <a:xfrm>
            <a:off x="5724525" y="4221163"/>
            <a:ext cx="2016125" cy="576262"/>
          </a:xfrm>
          <a:prstGeom prst="wedgeRoundRectCallout">
            <a:avLst>
              <a:gd name="adj1" fmla="val -16120"/>
              <a:gd name="adj2" fmla="val 117528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4.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檔案即從保護狀態變為對外流通</a:t>
            </a: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1258888" y="3716338"/>
            <a:ext cx="2017712" cy="576262"/>
          </a:xfrm>
          <a:prstGeom prst="wedgeRoundRectCallout">
            <a:avLst>
              <a:gd name="adj1" fmla="val 5926"/>
              <a:gd name="adj2" fmla="val -15804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ctr" eaLnBrk="1" hangingPunct="1">
              <a:buFontTx/>
              <a:buAutoNum type="arabicPeriod"/>
              <a:defRPr/>
            </a:pPr>
            <a:r>
              <a:rPr lang="zh-TW" altLang="en-US" sz="1600" b="0" dirty="0">
                <a:solidFill>
                  <a:srgbClr val="FF0000"/>
                </a:solidFill>
                <a:latin typeface="+mn-ea"/>
                <a:ea typeface="+mn-ea"/>
              </a:rPr>
              <a:t>進入流通</a:t>
            </a:r>
            <a:endParaRPr lang="en-US" altLang="zh-TW" sz="1600" b="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defRPr/>
            </a:pPr>
            <a:r>
              <a:rPr lang="zh-TW" altLang="en-US" sz="1600" b="0" dirty="0">
                <a:solidFill>
                  <a:srgbClr val="FF0000"/>
                </a:solidFill>
                <a:latin typeface="+mn-ea"/>
                <a:ea typeface="+mn-ea"/>
              </a:rPr>
              <a:t>     查詢選單</a:t>
            </a:r>
          </a:p>
        </p:txBody>
      </p:sp>
      <p:sp>
        <p:nvSpPr>
          <p:cNvPr id="38921" name="圓角矩形圖說文字 9"/>
          <p:cNvSpPr>
            <a:spLocks noChangeArrowheads="1"/>
          </p:cNvSpPr>
          <p:nvPr/>
        </p:nvSpPr>
        <p:spPr bwMode="auto">
          <a:xfrm>
            <a:off x="6167438" y="1528763"/>
            <a:ext cx="2016125" cy="576262"/>
          </a:xfrm>
          <a:prstGeom prst="wedgeRoundRectCallout">
            <a:avLst>
              <a:gd name="adj1" fmla="val -106824"/>
              <a:gd name="adj2" fmla="val 86662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3.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已允許則可點選該項目進行另存</a:t>
            </a:r>
          </a:p>
        </p:txBody>
      </p:sp>
      <p:sp>
        <p:nvSpPr>
          <p:cNvPr id="38922" name="圓角矩形圖說文字 10"/>
          <p:cNvSpPr>
            <a:spLocks noChangeArrowheads="1"/>
          </p:cNvSpPr>
          <p:nvPr/>
        </p:nvSpPr>
        <p:spPr bwMode="auto">
          <a:xfrm>
            <a:off x="4727575" y="3357563"/>
            <a:ext cx="2016125" cy="576262"/>
          </a:xfrm>
          <a:prstGeom prst="wedgeRoundRectCallout">
            <a:avLst>
              <a:gd name="adj1" fmla="val -97375"/>
              <a:gd name="adj2" fmla="val -87500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2.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可確認主管是否已允許轉換檔案</a:t>
            </a:r>
          </a:p>
        </p:txBody>
      </p:sp>
      <p:pic>
        <p:nvPicPr>
          <p:cNvPr id="389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859338"/>
            <a:ext cx="100806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向右箭號 12"/>
          <p:cNvSpPr/>
          <p:nvPr/>
        </p:nvSpPr>
        <p:spPr bwMode="auto">
          <a:xfrm>
            <a:off x="5938838" y="5300663"/>
            <a:ext cx="1441450" cy="431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zh-TW" altLang="en-US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 Unicode MS" pitchFamily="34" charset="-120"/>
            </a:endParaRPr>
          </a:p>
        </p:txBody>
      </p:sp>
      <p:pic>
        <p:nvPicPr>
          <p:cNvPr id="389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4841875"/>
            <a:ext cx="108426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76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+mn-ea"/>
                <a:ea typeface="+mn-ea"/>
              </a:rPr>
              <a:t>外部</a:t>
            </a:r>
            <a:r>
              <a:rPr lang="en-US" altLang="zh-TW" dirty="0">
                <a:latin typeface="+mn-ea"/>
                <a:ea typeface="+mn-ea"/>
              </a:rPr>
              <a:t>Viewer</a:t>
            </a:r>
            <a:r>
              <a:rPr lang="zh-TW" altLang="en-US" dirty="0">
                <a:latin typeface="+mn-ea"/>
                <a:ea typeface="+mn-ea"/>
              </a:rPr>
              <a:t>閱讀</a:t>
            </a:r>
            <a:r>
              <a:rPr lang="zh-TW" altLang="en-US" dirty="0" smtClean="0">
                <a:latin typeface="+mn-ea"/>
                <a:ea typeface="+mn-ea"/>
              </a:rPr>
              <a:t>情境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269536"/>
              </p:ext>
            </p:extLst>
          </p:nvPr>
        </p:nvGraphicFramePr>
        <p:xfrm>
          <a:off x="285131" y="2636912"/>
          <a:ext cx="8679357" cy="3365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119"/>
                <a:gridCol w="2893119"/>
                <a:gridCol w="2893119"/>
              </a:tblGrid>
              <a:tr h="1682946">
                <a:tc>
                  <a:txBody>
                    <a:bodyPr/>
                    <a:lstStyle/>
                    <a:p>
                      <a:pPr algn="ctr"/>
                      <a:endParaRPr lang="zh-TW" altLang="en-US" b="0" dirty="0" smtClean="0">
                        <a:solidFill>
                          <a:srgbClr val="540054"/>
                        </a:solidFill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kern="1200" dirty="0" smtClean="0">
                        <a:solidFill>
                          <a:srgbClr val="5400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kern="1200" dirty="0">
                        <a:solidFill>
                          <a:srgbClr val="5400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82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 smtClean="0">
                        <a:solidFill>
                          <a:srgbClr val="540054"/>
                        </a:solidFill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 smtClean="0">
                        <a:solidFill>
                          <a:srgbClr val="5400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72" y="980728"/>
            <a:ext cx="938816" cy="100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/>
        </p:nvGrpSpPr>
        <p:grpSpPr>
          <a:xfrm>
            <a:off x="500931" y="2697303"/>
            <a:ext cx="2160448" cy="1479344"/>
            <a:chOff x="500931" y="3075827"/>
            <a:chExt cx="2160448" cy="147934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31" y="3840090"/>
              <a:ext cx="669918" cy="715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 descr="C:\Users\Logosam\Desktop\下載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94" y="3563264"/>
              <a:ext cx="551912" cy="276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矩形圖說文字 26"/>
            <p:cNvSpPr/>
            <p:nvPr/>
          </p:nvSpPr>
          <p:spPr bwMode="auto">
            <a:xfrm>
              <a:off x="1238197" y="3840090"/>
              <a:ext cx="597499" cy="579067"/>
            </a:xfrm>
            <a:prstGeom prst="wedgeRectCallout">
              <a:avLst>
                <a:gd name="adj1" fmla="val -75459"/>
                <a:gd name="adj2" fmla="val 22288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smtClean="0">
                <a:ln>
                  <a:noFill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  <a:cs typeface="Arial Unicode MS" pitchFamily="34" charset="-120"/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685" y="3855978"/>
              <a:ext cx="553885" cy="535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矩形 28"/>
            <p:cNvSpPr/>
            <p:nvPr/>
          </p:nvSpPr>
          <p:spPr bwMode="auto">
            <a:xfrm>
              <a:off x="1249285" y="3976517"/>
              <a:ext cx="581825" cy="172563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smtClean="0">
                <a:ln>
                  <a:noFill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  <a:cs typeface="Arial Unicode MS" pitchFamily="34" charset="-120"/>
              </a:endParaRPr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946" y="4283142"/>
              <a:ext cx="263347" cy="27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" descr="C:\Users\Logosam\Desktop\下載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450" y="3883393"/>
              <a:ext cx="327929" cy="327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向右箭號 31"/>
            <p:cNvSpPr/>
            <p:nvPr/>
          </p:nvSpPr>
          <p:spPr bwMode="auto">
            <a:xfrm>
              <a:off x="1705408" y="3980211"/>
              <a:ext cx="458537" cy="18002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smtClean="0">
                <a:ln>
                  <a:noFill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  <a:cs typeface="Arial Unicode MS" pitchFamily="34" charset="-120"/>
              </a:endParaRPr>
            </a:p>
          </p:txBody>
        </p:sp>
        <p:pic>
          <p:nvPicPr>
            <p:cNvPr id="33" name="Picture 6" descr="C:\Users\logosam\Desktop\11\Eras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217" y="3896631"/>
              <a:ext cx="386511" cy="386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矩形 33"/>
            <p:cNvSpPr/>
            <p:nvPr/>
          </p:nvSpPr>
          <p:spPr>
            <a:xfrm>
              <a:off x="1102680" y="3075827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內容保護</a:t>
              </a: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3463326" y="2716056"/>
            <a:ext cx="2396116" cy="1405838"/>
            <a:chOff x="3463326" y="3094580"/>
            <a:chExt cx="2396116" cy="1405838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326" y="3722031"/>
              <a:ext cx="669918" cy="715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向右箭號 36"/>
            <p:cNvSpPr/>
            <p:nvPr/>
          </p:nvSpPr>
          <p:spPr bwMode="auto">
            <a:xfrm>
              <a:off x="4136072" y="4023701"/>
              <a:ext cx="867976" cy="25944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smtClean="0">
                <a:ln>
                  <a:noFill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  <a:cs typeface="Arial Unicode MS" pitchFamily="34" charset="-120"/>
              </a:endParaRPr>
            </a:p>
          </p:txBody>
        </p:sp>
        <p:pic>
          <p:nvPicPr>
            <p:cNvPr id="38" name="Picture 6" descr="C:\Users\logosam\Desktop\11\Eras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645" y="4023701"/>
              <a:ext cx="386511" cy="386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Logosam\Dropbox\圖庫\2_Hot_Printer_Icon_256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573016"/>
              <a:ext cx="927402" cy="927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矩形 39"/>
            <p:cNvSpPr/>
            <p:nvPr/>
          </p:nvSpPr>
          <p:spPr>
            <a:xfrm>
              <a:off x="4057830" y="309458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0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禁止列印</a:t>
              </a:r>
              <a:endParaRPr lang="zh-TW" altLang="en-US" b="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6444208" y="2700929"/>
            <a:ext cx="2160240" cy="1520501"/>
            <a:chOff x="6444208" y="3079453"/>
            <a:chExt cx="2160240" cy="1520501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772082"/>
              <a:ext cx="669918" cy="715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886" y="3733465"/>
              <a:ext cx="716562" cy="866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向右箭號 43"/>
            <p:cNvSpPr/>
            <p:nvPr/>
          </p:nvSpPr>
          <p:spPr bwMode="auto">
            <a:xfrm>
              <a:off x="6984635" y="4030519"/>
              <a:ext cx="1043749" cy="25262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smtClean="0">
                <a:ln>
                  <a:noFill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  <a:cs typeface="Arial Unicode MS" pitchFamily="34" charset="-120"/>
              </a:endParaRPr>
            </a:p>
          </p:txBody>
        </p:sp>
        <p:pic>
          <p:nvPicPr>
            <p:cNvPr id="45" name="Picture 86" descr="j043149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1696" y="3945587"/>
              <a:ext cx="474290" cy="44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文字方塊 45"/>
            <p:cNvSpPr txBox="1"/>
            <p:nvPr/>
          </p:nvSpPr>
          <p:spPr>
            <a:xfrm>
              <a:off x="7010035" y="3687417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0" dirty="0" smtClean="0">
                  <a:solidFill>
                    <a:srgbClr val="540054"/>
                  </a:solidFill>
                </a:rPr>
                <a:t>Password</a:t>
              </a:r>
              <a:endParaRPr lang="zh-TW" altLang="en-US" sz="1400" b="0" dirty="0">
                <a:solidFill>
                  <a:srgbClr val="540054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980344" y="307945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0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密碼驗證</a:t>
              </a:r>
              <a:endParaRPr lang="zh-TW" altLang="en-US" b="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6954607" y="4342327"/>
            <a:ext cx="1107996" cy="1273664"/>
            <a:chOff x="6954607" y="4720851"/>
            <a:chExt cx="1107996" cy="1273664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2122" y="5157192"/>
              <a:ext cx="784440" cy="837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矩形 50"/>
            <p:cNvSpPr/>
            <p:nvPr/>
          </p:nvSpPr>
          <p:spPr>
            <a:xfrm>
              <a:off x="6954607" y="472085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0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次數限制</a:t>
              </a:r>
              <a:endParaRPr lang="zh-TW" altLang="en-US" b="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4001902" y="4342327"/>
            <a:ext cx="1107996" cy="1304451"/>
            <a:chOff x="4001902" y="4720851"/>
            <a:chExt cx="1107996" cy="1304451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608" y="5187979"/>
              <a:ext cx="784440" cy="837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矩形 54"/>
            <p:cNvSpPr/>
            <p:nvPr/>
          </p:nvSpPr>
          <p:spPr>
            <a:xfrm>
              <a:off x="4001902" y="472085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0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有效期限</a:t>
              </a:r>
              <a:endParaRPr lang="en-US" altLang="zh-TW" b="0" dirty="0" smtClean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343271" y="4342327"/>
            <a:ext cx="2716489" cy="1691505"/>
            <a:chOff x="343271" y="4720851"/>
            <a:chExt cx="2716489" cy="1691505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71" y="4930138"/>
              <a:ext cx="716562" cy="866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弧形箭號 (上彎) 57"/>
            <p:cNvSpPr/>
            <p:nvPr/>
          </p:nvSpPr>
          <p:spPr bwMode="auto">
            <a:xfrm>
              <a:off x="1737217" y="5517232"/>
              <a:ext cx="1208998" cy="678542"/>
            </a:xfrm>
            <a:prstGeom prst="curved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smtClean="0">
                <a:ln>
                  <a:noFill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  <a:cs typeface="Arial Unicode MS" pitchFamily="34" charset="-120"/>
              </a:endParaRPr>
            </a:p>
          </p:txBody>
        </p:sp>
        <p:pic>
          <p:nvPicPr>
            <p:cNvPr id="59" name="Picture 21" descr="j042476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706" y="5843165"/>
              <a:ext cx="647700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弧形箭號 (上彎) 59"/>
            <p:cNvSpPr/>
            <p:nvPr/>
          </p:nvSpPr>
          <p:spPr bwMode="auto">
            <a:xfrm flipH="1">
              <a:off x="458819" y="5511085"/>
              <a:ext cx="1208998" cy="678542"/>
            </a:xfrm>
            <a:prstGeom prst="curved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smtClean="0">
                <a:ln>
                  <a:noFill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  <a:cs typeface="Arial Unicode MS" pitchFamily="34" charset="-120"/>
              </a:endParaRPr>
            </a:p>
          </p:txBody>
        </p:sp>
        <p:pic>
          <p:nvPicPr>
            <p:cNvPr id="61" name="Picture 75" descr="j043160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805264"/>
              <a:ext cx="607091" cy="607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7" descr="C:\Users\logosam\Desktop\11\Yes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90" y="6121796"/>
              <a:ext cx="2286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" descr="C:\Users\logosam\Desktop\11\Eras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931" y="6196457"/>
              <a:ext cx="190895" cy="190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" descr="C:\Users\logosam\Desktop\11\Eras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891" y="5000772"/>
              <a:ext cx="605869" cy="60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283" y="5090183"/>
              <a:ext cx="549868" cy="58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矩形 65"/>
            <p:cNvSpPr/>
            <p:nvPr/>
          </p:nvSpPr>
          <p:spPr>
            <a:xfrm>
              <a:off x="1115380" y="472085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0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限定電腦</a:t>
              </a:r>
              <a:endParaRPr lang="en-US" altLang="zh-TW" b="0" dirty="0" smtClean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67" name="向右箭號 66"/>
          <p:cNvSpPr/>
          <p:nvPr/>
        </p:nvSpPr>
        <p:spPr bwMode="auto">
          <a:xfrm rot="5400000">
            <a:off x="4162261" y="2150499"/>
            <a:ext cx="899134" cy="431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zh-TW" altLang="en-US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 Unicode MS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37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測試項目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+mj-ea"/>
              <a:buAutoNum type="ea1ChtPeriod"/>
              <a:defRPr/>
            </a:pPr>
            <a:r>
              <a:rPr lang="zh-TW" altLang="en-US" sz="1800" b="1" dirty="0"/>
              <a:t>檔案保護</a:t>
            </a:r>
            <a:r>
              <a:rPr lang="zh-TW" altLang="zh-TW" sz="1800" b="1" dirty="0" smtClean="0"/>
              <a:t>測試情境</a:t>
            </a:r>
            <a:endParaRPr lang="en-US" altLang="zh-TW" sz="1800" b="1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en-US" altLang="zh-TW" sz="1400" dirty="0" smtClean="0"/>
              <a:t>File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Server </a:t>
            </a:r>
            <a:r>
              <a:rPr lang="zh-TW" altLang="en-US" sz="1400" dirty="0" smtClean="0"/>
              <a:t>監控加密情境</a:t>
            </a:r>
            <a:endParaRPr lang="en-US" altLang="zh-TW" sz="1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 smtClean="0"/>
              <a:t>內部</a:t>
            </a:r>
            <a:r>
              <a:rPr lang="en-US" altLang="zh-TW" sz="1400" dirty="0" smtClean="0"/>
              <a:t>Agent </a:t>
            </a:r>
            <a:r>
              <a:rPr lang="zh-TW" altLang="en-US" sz="1400" dirty="0" smtClean="0"/>
              <a:t>操作情境</a:t>
            </a:r>
            <a:endParaRPr lang="en-US" altLang="zh-TW" sz="1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/>
              <a:t>檔案解密</a:t>
            </a:r>
            <a:r>
              <a:rPr lang="en-US" altLang="zh-TW" sz="1400" dirty="0"/>
              <a:t>/</a:t>
            </a:r>
            <a:r>
              <a:rPr lang="zh-TW" altLang="en-US" sz="1400" dirty="0"/>
              <a:t>轉流通審核機制</a:t>
            </a:r>
            <a:endParaRPr lang="en-US" altLang="zh-TW" sz="14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 smtClean="0"/>
              <a:t>外部</a:t>
            </a:r>
            <a:r>
              <a:rPr lang="en-US" altLang="zh-TW" sz="1400" dirty="0" smtClean="0"/>
              <a:t>Viewer</a:t>
            </a:r>
            <a:r>
              <a:rPr lang="zh-TW" altLang="en-US" sz="1400" dirty="0" smtClean="0"/>
              <a:t>閱讀情境</a:t>
            </a:r>
            <a:endParaRPr lang="en-US" altLang="zh-TW" sz="1400" dirty="0" smtClean="0"/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+mj-ea"/>
              <a:buAutoNum type="ea1ChtPeriod"/>
              <a:defRPr/>
            </a:pPr>
            <a:r>
              <a:rPr lang="zh-TW" altLang="zh-TW" sz="1800" b="1" dirty="0" smtClean="0"/>
              <a:t>系統</a:t>
            </a:r>
            <a:r>
              <a:rPr lang="zh-TW" altLang="zh-TW" sz="1800" b="1" dirty="0"/>
              <a:t>內網與外網的做法</a:t>
            </a:r>
            <a:endParaRPr lang="en-US" altLang="zh-TW" sz="18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 smtClean="0"/>
              <a:t>漫遊機制</a:t>
            </a:r>
            <a:r>
              <a:rPr lang="en-US" altLang="zh-TW" sz="1400" dirty="0" smtClean="0"/>
              <a:t>/</a:t>
            </a:r>
            <a:r>
              <a:rPr lang="zh-TW" altLang="en-US" sz="1400" dirty="0" smtClean="0"/>
              <a:t>防災機制</a:t>
            </a:r>
            <a:endParaRPr lang="en-US" altLang="zh-TW" sz="1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 smtClean="0"/>
              <a:t>長期出差申請機制</a:t>
            </a:r>
            <a:endParaRPr lang="en-US" altLang="zh-TW" sz="1400" dirty="0" smtClean="0"/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+mj-ea"/>
              <a:buAutoNum type="ea1ChtPeriod"/>
              <a:defRPr/>
            </a:pPr>
            <a:r>
              <a:rPr lang="zh-TW" altLang="zh-TW" sz="1800" b="1" dirty="0" smtClean="0"/>
              <a:t>文件</a:t>
            </a:r>
            <a:r>
              <a:rPr lang="zh-TW" altLang="zh-TW" sz="1800" b="1" dirty="0"/>
              <a:t>都無法開啟，</a:t>
            </a:r>
            <a:r>
              <a:rPr lang="zh-TW" altLang="zh-TW" sz="1800" b="1" dirty="0" smtClean="0"/>
              <a:t>毀損處理</a:t>
            </a:r>
            <a:r>
              <a:rPr lang="zh-TW" altLang="en-US" sz="1800" b="1" dirty="0" smtClean="0"/>
              <a:t>方法</a:t>
            </a:r>
            <a:r>
              <a:rPr lang="zh-TW" altLang="zh-TW" sz="1800" b="1" dirty="0" smtClean="0"/>
              <a:t>？</a:t>
            </a:r>
            <a:endParaRPr lang="en-US" altLang="zh-TW" sz="1800" b="1" dirty="0" smtClean="0"/>
          </a:p>
          <a:p>
            <a:pPr marL="742950" lvl="2" indent="-28575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en-US" altLang="zh-TW" sz="1400" dirty="0"/>
              <a:t>DS </a:t>
            </a:r>
            <a:r>
              <a:rPr lang="zh-TW" altLang="en-US" sz="1400" dirty="0"/>
              <a:t>還原</a:t>
            </a:r>
            <a:r>
              <a:rPr lang="zh-TW" altLang="en-US" sz="1400" dirty="0" smtClean="0"/>
              <a:t>版本</a:t>
            </a:r>
            <a:endParaRPr lang="en-US" altLang="zh-TW" sz="1400" dirty="0"/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+mj-ea"/>
              <a:buAutoNum type="ea1ChtPeriod"/>
              <a:defRPr/>
            </a:pPr>
            <a:r>
              <a:rPr lang="zh-TW" altLang="en-US" sz="1800" b="1" dirty="0" smtClean="0"/>
              <a:t>其他產品特色項目與操作</a:t>
            </a:r>
            <a:endParaRPr lang="zh-TW" altLang="zh-TW" sz="1800" b="1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zh-TW" sz="1400" dirty="0" smtClean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zh-TW" sz="1400" dirty="0" smtClean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zh-TW" sz="1400" dirty="0" smtClean="0"/>
          </a:p>
          <a:p>
            <a:pPr>
              <a:buFont typeface="Wingdings" pitchFamily="2" charset="2"/>
              <a:buChar char="p"/>
              <a:defRPr/>
            </a:pP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0363" y="2276872"/>
            <a:ext cx="7199312" cy="86409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u="sng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588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zh-TW" altLang="en-US" dirty="0"/>
              <a:t>漫遊</a:t>
            </a:r>
            <a:r>
              <a:rPr lang="zh-TW" altLang="en-US" dirty="0" smtClean="0"/>
              <a:t>機制</a:t>
            </a:r>
            <a:r>
              <a:rPr lang="en-US" altLang="zh-TW" dirty="0" smtClean="0"/>
              <a:t>/</a:t>
            </a:r>
            <a:r>
              <a:rPr lang="zh-TW" altLang="en-US" dirty="0" smtClean="0"/>
              <a:t>防災機制</a:t>
            </a:r>
            <a:endParaRPr lang="en-US" altLang="zh-TW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7993063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2051050" y="4437063"/>
            <a:ext cx="5834063" cy="4318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zh-TW" altLang="en-US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 Unicode MS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68538" y="3306763"/>
            <a:ext cx="57594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400" b="0" dirty="0">
                <a:solidFill>
                  <a:srgbClr val="FF0000"/>
                </a:solidFill>
                <a:latin typeface="+mn-ea"/>
                <a:ea typeface="+mn-ea"/>
              </a:rPr>
              <a:t>系統可設定防災時間</a:t>
            </a:r>
            <a:r>
              <a:rPr lang="en-US" altLang="zh-TW" sz="1400" b="0" dirty="0">
                <a:solidFill>
                  <a:srgbClr val="FF0000"/>
                </a:solidFill>
                <a:latin typeface="+mn-ea"/>
                <a:ea typeface="+mn-ea"/>
              </a:rPr>
              <a:t>, </a:t>
            </a:r>
            <a:r>
              <a:rPr lang="zh-TW" altLang="en-US" sz="1400" b="0" dirty="0">
                <a:solidFill>
                  <a:srgbClr val="FF0000"/>
                </a:solidFill>
                <a:latin typeface="+mn-ea"/>
                <a:ea typeface="+mn-ea"/>
              </a:rPr>
              <a:t>時間內使用者無法連線下加解密</a:t>
            </a:r>
            <a:r>
              <a:rPr lang="zh-TW" altLang="en-US" sz="1400" b="0" dirty="0" smtClean="0">
                <a:solidFill>
                  <a:srgbClr val="FF0000"/>
                </a:solidFill>
                <a:latin typeface="+mn-ea"/>
                <a:ea typeface="+mn-ea"/>
              </a:rPr>
              <a:t>檔案可正常</a:t>
            </a:r>
            <a:r>
              <a:rPr lang="zh-TW" altLang="en-US" sz="1400" b="0" dirty="0">
                <a:solidFill>
                  <a:srgbClr val="FF0000"/>
                </a:solidFill>
                <a:latin typeface="+mn-ea"/>
                <a:ea typeface="+mn-ea"/>
              </a:rPr>
              <a:t>運作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zh-TW" altLang="en-US" dirty="0">
                <a:latin typeface="+mn-ea"/>
                <a:ea typeface="+mn-ea"/>
              </a:rPr>
              <a:t>長期出差申請</a:t>
            </a:r>
            <a:r>
              <a:rPr lang="zh-TW" altLang="en-US" dirty="0" smtClean="0">
                <a:latin typeface="+mn-ea"/>
                <a:ea typeface="+mn-ea"/>
              </a:rPr>
              <a:t>機制</a:t>
            </a:r>
            <a:r>
              <a:rPr lang="en-US" altLang="zh-TW" dirty="0" smtClean="0">
                <a:latin typeface="+mn-ea"/>
                <a:ea typeface="+mn-ea"/>
              </a:rPr>
              <a:t>(</a:t>
            </a:r>
            <a:r>
              <a:rPr lang="zh-TW" altLang="en-US" dirty="0" smtClean="0">
                <a:latin typeface="+mn-ea"/>
                <a:ea typeface="+mn-ea"/>
              </a:rPr>
              <a:t>一</a:t>
            </a:r>
            <a:r>
              <a:rPr lang="en-US" altLang="zh-TW" dirty="0" smtClean="0">
                <a:latin typeface="+mn-ea"/>
                <a:ea typeface="+mn-ea"/>
              </a:rPr>
              <a:t>)</a:t>
            </a:r>
            <a:endParaRPr lang="en-US" altLang="zh-TW" dirty="0">
              <a:latin typeface="+mn-ea"/>
              <a:ea typeface="+mn-ea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76438"/>
            <a:ext cx="38576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89138"/>
            <a:ext cx="3086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179388" y="936625"/>
            <a:ext cx="7705725" cy="53721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kumimoji="0" lang="zh-TW" altLang="en-US" sz="20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使用者申請離線出差</a:t>
            </a: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defRPr/>
            </a:pPr>
            <a:endParaRPr kumimoji="0" lang="en-US" altLang="zh-TW" sz="20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buFont typeface="Wingdings" pitchFamily="2" charset="2"/>
              <a:buNone/>
              <a:defRPr/>
            </a:pP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3559" name="圓角矩形圖說文字 13"/>
          <p:cNvSpPr>
            <a:spLocks noChangeArrowheads="1"/>
          </p:cNvSpPr>
          <p:nvPr/>
        </p:nvSpPr>
        <p:spPr bwMode="auto">
          <a:xfrm>
            <a:off x="1763713" y="2549525"/>
            <a:ext cx="2016125" cy="576263"/>
          </a:xfrm>
          <a:prstGeom prst="wedgeRoundRectCallout">
            <a:avLst>
              <a:gd name="adj1" fmla="val -1634"/>
              <a:gd name="adj2" fmla="val 102097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1.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 進入申請選單</a:t>
            </a:r>
          </a:p>
        </p:txBody>
      </p:sp>
      <p:sp>
        <p:nvSpPr>
          <p:cNvPr id="23560" name="圓角矩形圖說文字 14"/>
          <p:cNvSpPr>
            <a:spLocks noChangeArrowheads="1"/>
          </p:cNvSpPr>
          <p:nvPr/>
        </p:nvSpPr>
        <p:spPr bwMode="auto">
          <a:xfrm>
            <a:off x="5564188" y="4076700"/>
            <a:ext cx="2016125" cy="576263"/>
          </a:xfrm>
          <a:prstGeom prst="wedgeRoundRectCallout">
            <a:avLst>
              <a:gd name="adj1" fmla="val -3523"/>
              <a:gd name="adj2" fmla="val -87500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2.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填寫離線出差日期與原因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zh-TW" altLang="en-US" dirty="0">
                <a:latin typeface="+mn-ea"/>
                <a:ea typeface="+mn-ea"/>
              </a:rPr>
              <a:t>長期出差申請</a:t>
            </a:r>
            <a:r>
              <a:rPr lang="zh-TW" altLang="en-US" dirty="0" smtClean="0">
                <a:latin typeface="+mn-ea"/>
                <a:ea typeface="+mn-ea"/>
              </a:rPr>
              <a:t>機制</a:t>
            </a:r>
            <a:r>
              <a:rPr lang="en-US" altLang="zh-TW" dirty="0" smtClean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二</a:t>
            </a:r>
            <a:r>
              <a:rPr lang="en-US" altLang="zh-TW" dirty="0" smtClean="0">
                <a:latin typeface="+mn-ea"/>
                <a:ea typeface="+mn-ea"/>
              </a:rPr>
              <a:t>)</a:t>
            </a:r>
            <a:endParaRPr lang="en-US" altLang="zh-TW" dirty="0">
              <a:latin typeface="+mn-ea"/>
              <a:ea typeface="+mn-ea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14763"/>
            <a:ext cx="57245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31988"/>
            <a:ext cx="3619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179388" y="936625"/>
            <a:ext cx="7705725" cy="53721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kumimoji="0" lang="zh-TW" altLang="en-US" sz="20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使用者申請離線出差主管審核</a:t>
            </a: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defRPr/>
            </a:pPr>
            <a:endParaRPr kumimoji="0" lang="en-US" altLang="zh-TW" sz="20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buFont typeface="Wingdings" pitchFamily="2" charset="2"/>
              <a:buNone/>
              <a:defRPr/>
            </a:pP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4583" name="圓角矩形圖說文字 16"/>
          <p:cNvSpPr>
            <a:spLocks noChangeArrowheads="1"/>
          </p:cNvSpPr>
          <p:nvPr/>
        </p:nvSpPr>
        <p:spPr bwMode="auto">
          <a:xfrm>
            <a:off x="250825" y="3141663"/>
            <a:ext cx="2017713" cy="863600"/>
          </a:xfrm>
          <a:prstGeom prst="wedgeRoundRectCallout">
            <a:avLst>
              <a:gd name="adj1" fmla="val 40569"/>
              <a:gd name="adj2" fmla="val -97792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 dirty="0">
                <a:solidFill>
                  <a:srgbClr val="FF0000"/>
                </a:solidFill>
                <a:latin typeface="+mn-ea"/>
                <a:ea typeface="+mn-ea"/>
              </a:rPr>
              <a:t>1.</a:t>
            </a:r>
            <a:r>
              <a:rPr lang="zh-TW" altLang="en-US" sz="1600" b="0" dirty="0">
                <a:solidFill>
                  <a:srgbClr val="FF0000"/>
                </a:solidFill>
                <a:latin typeface="+mn-ea"/>
                <a:ea typeface="+mn-ea"/>
              </a:rPr>
              <a:t> 主管透過</a:t>
            </a:r>
            <a:r>
              <a:rPr lang="en-US" altLang="zh-TW" sz="1600" b="0" dirty="0">
                <a:solidFill>
                  <a:srgbClr val="FF0000"/>
                </a:solidFill>
                <a:latin typeface="+mn-ea"/>
                <a:ea typeface="+mn-ea"/>
              </a:rPr>
              <a:t>Web </a:t>
            </a:r>
            <a:r>
              <a:rPr lang="en-US" altLang="zh-TW" sz="1600" b="0" dirty="0" smtClean="0">
                <a:solidFill>
                  <a:srgbClr val="FF0000"/>
                </a:solidFill>
                <a:latin typeface="+mn-ea"/>
                <a:ea typeface="+mn-ea"/>
              </a:rPr>
              <a:t>Server</a:t>
            </a:r>
            <a:r>
              <a:rPr lang="zh-TW" altLang="en-US" sz="1600" b="0" dirty="0" smtClean="0">
                <a:solidFill>
                  <a:srgbClr val="FF0000"/>
                </a:solidFill>
                <a:latin typeface="+mn-ea"/>
                <a:ea typeface="+mn-ea"/>
              </a:rPr>
              <a:t>登入</a:t>
            </a:r>
            <a:r>
              <a:rPr lang="en-US" altLang="zh-TW" sz="1600" b="0" dirty="0" smtClean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en-US" altLang="zh-TW" sz="1600" b="0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en-US" altLang="zh-TW" sz="1600" b="0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sz="1600" b="0" dirty="0" smtClean="0">
                <a:solidFill>
                  <a:srgbClr val="FF0000"/>
                </a:solidFill>
                <a:latin typeface="+mn-ea"/>
                <a:ea typeface="+mn-ea"/>
              </a:rPr>
              <a:t>此段可整合</a:t>
            </a:r>
            <a:r>
              <a:rPr lang="en-US" altLang="zh-TW" sz="1600" b="0" dirty="0" smtClean="0">
                <a:solidFill>
                  <a:srgbClr val="FF0000"/>
                </a:solidFill>
                <a:latin typeface="+mn-ea"/>
                <a:ea typeface="+mn-ea"/>
              </a:rPr>
              <a:t>Email)</a:t>
            </a:r>
            <a:endParaRPr lang="zh-TW" altLang="en-US" sz="1600" b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84" name="圓角矩形圖說文字 17"/>
          <p:cNvSpPr>
            <a:spLocks noChangeArrowheads="1"/>
          </p:cNvSpPr>
          <p:nvPr/>
        </p:nvSpPr>
        <p:spPr bwMode="auto">
          <a:xfrm>
            <a:off x="4211638" y="2997200"/>
            <a:ext cx="2016125" cy="576263"/>
          </a:xfrm>
          <a:prstGeom prst="wedgeRoundRectCallout">
            <a:avLst>
              <a:gd name="adj1" fmla="val 36792"/>
              <a:gd name="adj2" fmla="val 177051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2.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 點閱查閱待審清單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68" y="-27384"/>
            <a:ext cx="7696200" cy="685800"/>
          </a:xfrm>
        </p:spPr>
        <p:txBody>
          <a:bodyPr/>
          <a:lstStyle/>
          <a:p>
            <a:pPr>
              <a:defRPr/>
            </a:pPr>
            <a:r>
              <a:rPr kumimoji="0" lang="zh-TW" altLang="en-US" dirty="0" smtClean="0"/>
              <a:t>測試目標與範圍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0707" y="1117639"/>
            <a:ext cx="8361795" cy="4588809"/>
          </a:xfrm>
        </p:spPr>
        <p:txBody>
          <a:bodyPr/>
          <a:lstStyle/>
          <a:p>
            <a:r>
              <a:rPr kumimoji="0" lang="zh-TW" altLang="en-US" sz="2400" dirty="0"/>
              <a:t>測試</a:t>
            </a:r>
            <a:r>
              <a:rPr kumimoji="0" lang="zh-TW" altLang="en-US" sz="2400" dirty="0" smtClean="0"/>
              <a:t>範疇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kumimoji="0" lang="en-US" altLang="zh-TW" sz="1800" dirty="0" smtClean="0"/>
              <a:t>MS-Office/Adobe PDF </a:t>
            </a:r>
            <a:r>
              <a:rPr kumimoji="0" lang="zh-TW" altLang="en-US" sz="1800" dirty="0" smtClean="0"/>
              <a:t>文件加密保護與內外部應用</a:t>
            </a:r>
            <a:endParaRPr lang="en-US" altLang="zh-TW" sz="1800" dirty="0" smtClean="0"/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kumimoji="0" lang="en-US" altLang="zh-TW" sz="1800" dirty="0" smtClean="0"/>
              <a:t>Internet Explorer/Google Chrome/</a:t>
            </a:r>
            <a:r>
              <a:rPr kumimoji="0" lang="en-US" altLang="zh-TW" sz="1800" dirty="0" err="1" smtClean="0"/>
              <a:t>FireFox</a:t>
            </a:r>
            <a:r>
              <a:rPr kumimoji="0" lang="en-US" altLang="zh-TW" sz="1800" dirty="0" smtClean="0"/>
              <a:t> </a:t>
            </a:r>
            <a:r>
              <a:rPr kumimoji="0" lang="zh-TW" altLang="en-US" sz="1800" dirty="0" smtClean="0"/>
              <a:t>瀏覽器螢幕浮水印保護</a:t>
            </a:r>
            <a:endParaRPr kumimoji="0" lang="en-US" altLang="zh-TW" sz="1800" dirty="0" smtClean="0"/>
          </a:p>
          <a:p>
            <a:r>
              <a:rPr kumimoji="0" lang="zh-TW" altLang="en-US" sz="2400" dirty="0"/>
              <a:t>測試</a:t>
            </a:r>
            <a:r>
              <a:rPr kumimoji="0" lang="zh-TW" altLang="en-US" sz="2400" dirty="0" smtClean="0"/>
              <a:t>目標</a:t>
            </a:r>
          </a:p>
          <a:p>
            <a:pPr lvl="1"/>
            <a:r>
              <a:rPr kumimoji="0" lang="zh-TW" altLang="en-US" sz="2000" dirty="0"/>
              <a:t>建立文件管控機制：確保無權限閱讀者無法開啟</a:t>
            </a:r>
            <a:r>
              <a:rPr kumimoji="0" lang="zh-TW" altLang="en-US" sz="2000" dirty="0" smtClean="0"/>
              <a:t>。</a:t>
            </a:r>
            <a:endParaRPr kumimoji="0" lang="en-US" altLang="zh-TW" sz="2000" dirty="0" smtClean="0"/>
          </a:p>
          <a:p>
            <a:pPr lvl="1"/>
            <a:r>
              <a:rPr kumimoji="0" lang="zh-TW" altLang="en-US" sz="2000" dirty="0"/>
              <a:t>受</a:t>
            </a:r>
            <a:r>
              <a:rPr kumimoji="0" lang="zh-TW" altLang="en-US" sz="2000" dirty="0" smtClean="0"/>
              <a:t>保護應用程式應有螢幕及列印浮水印控管</a:t>
            </a:r>
            <a:r>
              <a:rPr kumimoji="0"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zh-TW" altLang="en-US" sz="2000" dirty="0"/>
          </a:p>
          <a:p>
            <a:endParaRPr kumimoji="0" lang="en-US" altLang="zh-TW" sz="2400" dirty="0" smtClean="0"/>
          </a:p>
          <a:p>
            <a:r>
              <a:rPr kumimoji="0" lang="zh-TW" altLang="en-US" sz="2400" dirty="0" smtClean="0"/>
              <a:t>解決方案概述</a:t>
            </a:r>
          </a:p>
          <a:p>
            <a:pPr lvl="1"/>
            <a:r>
              <a:rPr kumimoji="0" lang="zh-TW" altLang="en-US" sz="2000" dirty="0" smtClean="0"/>
              <a:t>架設文件安全管控主機與自動監控檔案伺服器設計目錄。</a:t>
            </a:r>
            <a:endParaRPr kumimoji="0" lang="en-US" altLang="zh-TW" sz="2000" dirty="0" smtClean="0"/>
          </a:p>
          <a:p>
            <a:pPr lvl="1"/>
            <a:r>
              <a:rPr kumimoji="0" lang="zh-TW" altLang="en-US" sz="2000" dirty="0" smtClean="0"/>
              <a:t>使用透明化加解密技術，以減少改變研發使用者習慣為前提。</a:t>
            </a:r>
            <a:endParaRPr kumimoji="0" lang="en-US" altLang="zh-TW" sz="2000" dirty="0" smtClean="0"/>
          </a:p>
          <a:p>
            <a:pPr lvl="1"/>
            <a:r>
              <a:rPr kumimoji="0" lang="zh-TW" altLang="en-US" sz="2000" dirty="0" smtClean="0"/>
              <a:t>監控相關軟體操作記錄，不影響使用者正常操作。</a:t>
            </a:r>
            <a:endParaRPr kumimoji="0" lang="en-US" altLang="zh-TW" sz="2000" dirty="0" smtClean="0"/>
          </a:p>
          <a:p>
            <a:pPr lvl="1"/>
            <a:endParaRPr lang="zh-TW" altLang="en-US" sz="2000" dirty="0" smtClean="0"/>
          </a:p>
        </p:txBody>
      </p:sp>
      <p:sp>
        <p:nvSpPr>
          <p:cNvPr id="4" name="動作按鈕: 首頁 3">
            <a:hlinkClick r:id="rId2" action="ppaction://hlinksldjump" highlightClick="1"/>
          </p:cNvPr>
          <p:cNvSpPr/>
          <p:nvPr/>
        </p:nvSpPr>
        <p:spPr>
          <a:xfrm>
            <a:off x="8742502" y="6201800"/>
            <a:ext cx="317375" cy="360040"/>
          </a:xfrm>
          <a:prstGeom prst="actionButtonHom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176EA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176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rgbClr val="0000FF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12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zh-TW" altLang="en-US" dirty="0">
                <a:latin typeface="+mn-ea"/>
                <a:ea typeface="+mn-ea"/>
              </a:rPr>
              <a:t>長期出差申請</a:t>
            </a:r>
            <a:r>
              <a:rPr lang="zh-TW" altLang="en-US" dirty="0" smtClean="0">
                <a:latin typeface="+mn-ea"/>
                <a:ea typeface="+mn-ea"/>
              </a:rPr>
              <a:t>機制</a:t>
            </a:r>
            <a:r>
              <a:rPr lang="en-US" altLang="zh-TW" dirty="0" smtClean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三</a:t>
            </a:r>
            <a:r>
              <a:rPr lang="en-US" altLang="zh-TW" dirty="0" smtClean="0">
                <a:latin typeface="+mn-ea"/>
                <a:ea typeface="+mn-ea"/>
              </a:rPr>
              <a:t>)</a:t>
            </a:r>
            <a:endParaRPr lang="en-US" altLang="zh-TW" dirty="0">
              <a:latin typeface="+mn-ea"/>
              <a:ea typeface="+mn-ea"/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4149725"/>
            <a:ext cx="41338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79563"/>
            <a:ext cx="41338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179388" y="936625"/>
            <a:ext cx="7705725" cy="53721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kumimoji="0" lang="zh-TW" altLang="en-US" sz="20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使用者申請離線出差取得授權</a:t>
            </a: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defRPr/>
            </a:pPr>
            <a:endParaRPr kumimoji="0" lang="en-US" altLang="zh-TW" sz="20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buFont typeface="Wingdings" pitchFamily="2" charset="2"/>
              <a:buNone/>
              <a:defRPr/>
            </a:pP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5607" name="圓角矩形圖說文字 16"/>
          <p:cNvSpPr>
            <a:spLocks noChangeArrowheads="1"/>
          </p:cNvSpPr>
          <p:nvPr/>
        </p:nvSpPr>
        <p:spPr bwMode="auto">
          <a:xfrm>
            <a:off x="6775450" y="3708400"/>
            <a:ext cx="2016125" cy="944563"/>
          </a:xfrm>
          <a:prstGeom prst="wedgeRoundRectCallout">
            <a:avLst>
              <a:gd name="adj1" fmla="val -29347"/>
              <a:gd name="adj2" fmla="val 126347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3.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取得授權後即可在有效時間內進入離線模式</a:t>
            </a:r>
          </a:p>
        </p:txBody>
      </p:sp>
      <p:sp>
        <p:nvSpPr>
          <p:cNvPr id="25608" name="圓角矩形圖說文字 17"/>
          <p:cNvSpPr>
            <a:spLocks noChangeArrowheads="1"/>
          </p:cNvSpPr>
          <p:nvPr/>
        </p:nvSpPr>
        <p:spPr bwMode="auto">
          <a:xfrm>
            <a:off x="6764338" y="1290638"/>
            <a:ext cx="2016125" cy="576262"/>
          </a:xfrm>
          <a:prstGeom prst="wedgeRoundRectCallout">
            <a:avLst>
              <a:gd name="adj1" fmla="val -34389"/>
              <a:gd name="adj2" fmla="val 155005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2.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已允許則可點選確認取得授權</a:t>
            </a: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579563"/>
            <a:ext cx="3086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圓角矩形圖說文字 19"/>
          <p:cNvSpPr/>
          <p:nvPr/>
        </p:nvSpPr>
        <p:spPr bwMode="auto">
          <a:xfrm>
            <a:off x="1331913" y="3860800"/>
            <a:ext cx="2016125" cy="576263"/>
          </a:xfrm>
          <a:prstGeom prst="wedgeRoundRectCallout">
            <a:avLst>
              <a:gd name="adj1" fmla="val 5926"/>
              <a:gd name="adj2" fmla="val -15804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ctr" eaLnBrk="1" hangingPunct="1">
              <a:buFontTx/>
              <a:buAutoNum type="arabicPeriod"/>
              <a:defRPr/>
            </a:pPr>
            <a:r>
              <a:rPr lang="zh-TW" altLang="en-US" sz="1600" b="0" dirty="0">
                <a:solidFill>
                  <a:srgbClr val="FF0000"/>
                </a:solidFill>
                <a:latin typeface="+mn-ea"/>
                <a:ea typeface="+mn-ea"/>
              </a:rPr>
              <a:t>進入取得</a:t>
            </a:r>
            <a:endParaRPr lang="en-US" altLang="zh-TW" sz="1600" b="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defRPr/>
            </a:pPr>
            <a:r>
              <a:rPr lang="zh-TW" altLang="en-US" sz="1600" b="0" dirty="0">
                <a:solidFill>
                  <a:srgbClr val="FF0000"/>
                </a:solidFill>
                <a:latin typeface="+mn-ea"/>
                <a:ea typeface="+mn-ea"/>
              </a:rPr>
              <a:t>      授權選單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150813" y="4960938"/>
            <a:ext cx="57610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400" b="0" dirty="0">
                <a:solidFill>
                  <a:srgbClr val="FF0000"/>
                </a:solidFill>
                <a:latin typeface="+mn-ea"/>
                <a:ea typeface="+mn-ea"/>
              </a:rPr>
              <a:t>使用者於離線期間即可維持檔案加解密正常運作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測試項目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+mj-ea"/>
              <a:buAutoNum type="ea1ChtPeriod"/>
              <a:defRPr/>
            </a:pPr>
            <a:r>
              <a:rPr lang="zh-TW" altLang="en-US" sz="1800" b="1" dirty="0"/>
              <a:t>檔案保護</a:t>
            </a:r>
            <a:r>
              <a:rPr lang="zh-TW" altLang="zh-TW" sz="1800" b="1" dirty="0" smtClean="0"/>
              <a:t>測試情境</a:t>
            </a:r>
            <a:endParaRPr lang="en-US" altLang="zh-TW" sz="1800" b="1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en-US" altLang="zh-TW" sz="1400" dirty="0" smtClean="0"/>
              <a:t>File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Server </a:t>
            </a:r>
            <a:r>
              <a:rPr lang="zh-TW" altLang="en-US" sz="1400" dirty="0" smtClean="0"/>
              <a:t>監控加密情境</a:t>
            </a:r>
            <a:endParaRPr lang="en-US" altLang="zh-TW" sz="1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 smtClean="0"/>
              <a:t>內部</a:t>
            </a:r>
            <a:r>
              <a:rPr lang="en-US" altLang="zh-TW" sz="1400" dirty="0" smtClean="0"/>
              <a:t>Agent </a:t>
            </a:r>
            <a:r>
              <a:rPr lang="zh-TW" altLang="en-US" sz="1400" dirty="0" smtClean="0"/>
              <a:t>操作情境</a:t>
            </a:r>
            <a:endParaRPr lang="en-US" altLang="zh-TW" sz="1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/>
              <a:t>檔案解密</a:t>
            </a:r>
            <a:r>
              <a:rPr lang="en-US" altLang="zh-TW" sz="1400" dirty="0"/>
              <a:t>/</a:t>
            </a:r>
            <a:r>
              <a:rPr lang="zh-TW" altLang="en-US" sz="1400" dirty="0"/>
              <a:t>轉流通審核機制</a:t>
            </a:r>
            <a:endParaRPr lang="en-US" altLang="zh-TW" sz="14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 smtClean="0"/>
              <a:t>外部</a:t>
            </a:r>
            <a:r>
              <a:rPr lang="en-US" altLang="zh-TW" sz="1400" dirty="0" smtClean="0"/>
              <a:t>Viewer</a:t>
            </a:r>
            <a:r>
              <a:rPr lang="zh-TW" altLang="en-US" sz="1400" dirty="0" smtClean="0"/>
              <a:t>閱讀情境</a:t>
            </a:r>
            <a:endParaRPr lang="en-US" altLang="zh-TW" sz="1400" dirty="0" smtClean="0"/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+mj-ea"/>
              <a:buAutoNum type="ea1ChtPeriod"/>
              <a:defRPr/>
            </a:pPr>
            <a:r>
              <a:rPr lang="zh-TW" altLang="zh-TW" sz="1800" b="1" dirty="0" smtClean="0"/>
              <a:t>系統</a:t>
            </a:r>
            <a:r>
              <a:rPr lang="zh-TW" altLang="zh-TW" sz="1800" b="1" dirty="0"/>
              <a:t>內網與外網的做法</a:t>
            </a:r>
            <a:endParaRPr lang="en-US" altLang="zh-TW" sz="18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 smtClean="0"/>
              <a:t>漫遊機制</a:t>
            </a:r>
            <a:r>
              <a:rPr lang="en-US" altLang="zh-TW" sz="1400" dirty="0" smtClean="0"/>
              <a:t>/</a:t>
            </a:r>
            <a:r>
              <a:rPr lang="zh-TW" altLang="en-US" sz="1400" dirty="0" smtClean="0"/>
              <a:t>防災機制</a:t>
            </a:r>
            <a:endParaRPr lang="en-US" altLang="zh-TW" sz="1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 smtClean="0"/>
              <a:t>長期出差申請機制</a:t>
            </a:r>
            <a:endParaRPr lang="en-US" altLang="zh-TW" sz="1400" dirty="0" smtClean="0"/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+mj-ea"/>
              <a:buAutoNum type="ea1ChtPeriod"/>
              <a:defRPr/>
            </a:pPr>
            <a:r>
              <a:rPr lang="zh-TW" altLang="zh-TW" sz="1800" b="1" dirty="0" smtClean="0"/>
              <a:t>文件</a:t>
            </a:r>
            <a:r>
              <a:rPr lang="zh-TW" altLang="zh-TW" sz="1800" b="1" dirty="0"/>
              <a:t>都無法開啟，</a:t>
            </a:r>
            <a:r>
              <a:rPr lang="zh-TW" altLang="zh-TW" sz="1800" b="1" dirty="0" smtClean="0"/>
              <a:t>毀損處理</a:t>
            </a:r>
            <a:r>
              <a:rPr lang="zh-TW" altLang="en-US" sz="1800" b="1" dirty="0" smtClean="0"/>
              <a:t>方法</a:t>
            </a:r>
            <a:r>
              <a:rPr lang="zh-TW" altLang="zh-TW" sz="1800" b="1" dirty="0" smtClean="0"/>
              <a:t>？</a:t>
            </a:r>
            <a:endParaRPr lang="en-US" altLang="zh-TW" sz="1800" b="1" dirty="0" smtClean="0"/>
          </a:p>
          <a:p>
            <a:pPr marL="742950" lvl="2" indent="-28575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en-US" altLang="zh-TW" sz="1400" dirty="0"/>
              <a:t>DS </a:t>
            </a:r>
            <a:r>
              <a:rPr lang="zh-TW" altLang="en-US" sz="1400" dirty="0"/>
              <a:t>還原</a:t>
            </a:r>
            <a:r>
              <a:rPr lang="zh-TW" altLang="en-US" sz="1400" dirty="0" smtClean="0"/>
              <a:t>版本</a:t>
            </a:r>
            <a:endParaRPr lang="en-US" altLang="zh-TW" sz="1400" dirty="0"/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+mj-ea"/>
              <a:buAutoNum type="ea1ChtPeriod"/>
              <a:defRPr/>
            </a:pPr>
            <a:r>
              <a:rPr lang="zh-TW" altLang="en-US" sz="1800" b="1" dirty="0" smtClean="0"/>
              <a:t>其他產品特色項目與操作</a:t>
            </a:r>
            <a:endParaRPr lang="zh-TW" altLang="zh-TW" sz="1800" b="1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zh-TW" sz="1400" dirty="0" smtClean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zh-TW" sz="1400" dirty="0" smtClean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zh-TW" sz="1400" dirty="0" smtClean="0"/>
          </a:p>
          <a:p>
            <a:pPr>
              <a:buFont typeface="Wingdings" pitchFamily="2" charset="2"/>
              <a:buChar char="p"/>
              <a:defRPr/>
            </a:pP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0363" y="3140968"/>
            <a:ext cx="7199312" cy="5760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u="sng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63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TW" dirty="0">
                <a:latin typeface="+mn-ea"/>
                <a:ea typeface="+mn-ea"/>
              </a:rPr>
              <a:t>DS </a:t>
            </a:r>
            <a:r>
              <a:rPr lang="zh-TW" altLang="en-US" dirty="0" smtClean="0">
                <a:latin typeface="+mn-ea"/>
                <a:ea typeface="+mn-ea"/>
              </a:rPr>
              <a:t>還原版本功能</a:t>
            </a:r>
            <a:endParaRPr lang="en-US" altLang="zh-TW" dirty="0">
              <a:latin typeface="+mn-ea"/>
              <a:ea typeface="+mn-ea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79388" y="936625"/>
            <a:ext cx="8856662" cy="979488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kumimoji="0" lang="en-US" altLang="zh-TW" sz="20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DSecurity</a:t>
            </a:r>
            <a:r>
              <a:rPr kumimoji="0" lang="zh-TW" alt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可設定還原至前</a:t>
            </a:r>
            <a:r>
              <a:rPr kumimoji="0" lang="en-US" altLang="zh-TW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3</a:t>
            </a:r>
            <a:r>
              <a:rPr kumimoji="0" lang="zh-TW" alt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版 </a:t>
            </a:r>
            <a:r>
              <a:rPr kumimoji="0" lang="en-US" altLang="zh-TW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 </a:t>
            </a:r>
            <a:r>
              <a:rPr kumimoji="0" lang="zh-TW" alt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此參數可調整</a:t>
            </a:r>
            <a:endParaRPr kumimoji="0" lang="en-US" altLang="zh-TW" sz="16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2867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3238"/>
            <a:ext cx="550386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931988"/>
            <a:ext cx="4021138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3573463"/>
            <a:ext cx="49958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測試項目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+mj-ea"/>
              <a:buAutoNum type="ea1ChtPeriod"/>
              <a:defRPr/>
            </a:pPr>
            <a:r>
              <a:rPr lang="zh-TW" altLang="en-US" sz="1800" b="1" dirty="0"/>
              <a:t>檔案保護</a:t>
            </a:r>
            <a:r>
              <a:rPr lang="zh-TW" altLang="zh-TW" sz="1800" b="1" dirty="0" smtClean="0"/>
              <a:t>測試情境</a:t>
            </a:r>
            <a:endParaRPr lang="en-US" altLang="zh-TW" sz="1800" b="1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en-US" altLang="zh-TW" sz="1400" dirty="0" smtClean="0"/>
              <a:t>File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Server </a:t>
            </a:r>
            <a:r>
              <a:rPr lang="zh-TW" altLang="en-US" sz="1400" dirty="0" smtClean="0"/>
              <a:t>監控加密情境</a:t>
            </a:r>
            <a:endParaRPr lang="en-US" altLang="zh-TW" sz="1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 smtClean="0"/>
              <a:t>內部</a:t>
            </a:r>
            <a:r>
              <a:rPr lang="en-US" altLang="zh-TW" sz="1400" dirty="0" smtClean="0"/>
              <a:t>Agent </a:t>
            </a:r>
            <a:r>
              <a:rPr lang="zh-TW" altLang="en-US" sz="1400" dirty="0" smtClean="0"/>
              <a:t>操作情境</a:t>
            </a:r>
            <a:endParaRPr lang="en-US" altLang="zh-TW" sz="1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/>
              <a:t>檔案解密</a:t>
            </a:r>
            <a:r>
              <a:rPr lang="en-US" altLang="zh-TW" sz="1400" dirty="0"/>
              <a:t>/</a:t>
            </a:r>
            <a:r>
              <a:rPr lang="zh-TW" altLang="en-US" sz="1400" dirty="0"/>
              <a:t>轉流通審核機制</a:t>
            </a:r>
            <a:endParaRPr lang="en-US" altLang="zh-TW" sz="14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 smtClean="0"/>
              <a:t>外部</a:t>
            </a:r>
            <a:r>
              <a:rPr lang="en-US" altLang="zh-TW" sz="1400" dirty="0" smtClean="0"/>
              <a:t>Viewer</a:t>
            </a:r>
            <a:r>
              <a:rPr lang="zh-TW" altLang="en-US" sz="1400" dirty="0" smtClean="0"/>
              <a:t>閱讀情境</a:t>
            </a:r>
            <a:endParaRPr lang="en-US" altLang="zh-TW" sz="1400" dirty="0" smtClean="0"/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+mj-ea"/>
              <a:buAutoNum type="ea1ChtPeriod"/>
              <a:defRPr/>
            </a:pPr>
            <a:r>
              <a:rPr lang="zh-TW" altLang="zh-TW" sz="1800" b="1" dirty="0" smtClean="0"/>
              <a:t>系統</a:t>
            </a:r>
            <a:r>
              <a:rPr lang="zh-TW" altLang="zh-TW" sz="1800" b="1" dirty="0"/>
              <a:t>內網與外網的做法</a:t>
            </a:r>
            <a:endParaRPr lang="en-US" altLang="zh-TW" sz="18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 smtClean="0"/>
              <a:t>漫遊機制</a:t>
            </a:r>
            <a:r>
              <a:rPr lang="en-US" altLang="zh-TW" sz="1400" dirty="0" smtClean="0"/>
              <a:t>/</a:t>
            </a:r>
            <a:r>
              <a:rPr lang="zh-TW" altLang="en-US" sz="1400" dirty="0" smtClean="0"/>
              <a:t>防災機制</a:t>
            </a:r>
            <a:endParaRPr lang="en-US" altLang="zh-TW" sz="1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 smtClean="0"/>
              <a:t>長期出差申請機制</a:t>
            </a:r>
            <a:endParaRPr lang="en-US" altLang="zh-TW" sz="1400" dirty="0" smtClean="0"/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+mj-ea"/>
              <a:buAutoNum type="ea1ChtPeriod"/>
              <a:defRPr/>
            </a:pPr>
            <a:r>
              <a:rPr lang="zh-TW" altLang="zh-TW" sz="1800" b="1" dirty="0" smtClean="0"/>
              <a:t>文件</a:t>
            </a:r>
            <a:r>
              <a:rPr lang="zh-TW" altLang="zh-TW" sz="1800" b="1" dirty="0"/>
              <a:t>都無法開啟，</a:t>
            </a:r>
            <a:r>
              <a:rPr lang="zh-TW" altLang="zh-TW" sz="1800" b="1" dirty="0" smtClean="0"/>
              <a:t>毀損處理</a:t>
            </a:r>
            <a:r>
              <a:rPr lang="zh-TW" altLang="en-US" sz="1800" b="1" dirty="0" smtClean="0"/>
              <a:t>方法</a:t>
            </a:r>
            <a:r>
              <a:rPr lang="zh-TW" altLang="zh-TW" sz="1800" b="1" dirty="0" smtClean="0"/>
              <a:t>？</a:t>
            </a:r>
            <a:endParaRPr lang="en-US" altLang="zh-TW" sz="1800" b="1" dirty="0" smtClean="0"/>
          </a:p>
          <a:p>
            <a:pPr marL="742950" lvl="2" indent="-28575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en-US" altLang="zh-TW" sz="1400" dirty="0"/>
              <a:t>DS </a:t>
            </a:r>
            <a:r>
              <a:rPr lang="zh-TW" altLang="en-US" sz="1400" dirty="0"/>
              <a:t>還原</a:t>
            </a:r>
            <a:r>
              <a:rPr lang="zh-TW" altLang="en-US" sz="1400" dirty="0" smtClean="0"/>
              <a:t>版本</a:t>
            </a:r>
            <a:endParaRPr lang="en-US" altLang="zh-TW" sz="1400" dirty="0"/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+mj-ea"/>
              <a:buAutoNum type="ea1ChtPeriod"/>
              <a:defRPr/>
            </a:pPr>
            <a:r>
              <a:rPr lang="zh-TW" altLang="en-US" sz="1800" b="1" dirty="0" smtClean="0"/>
              <a:t>其他產品特色項目與操作</a:t>
            </a:r>
            <a:endParaRPr lang="zh-TW" altLang="zh-TW" sz="1800" b="1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zh-TW" sz="1400" dirty="0" smtClean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zh-TW" sz="1400" dirty="0" smtClean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zh-TW" sz="1400" dirty="0" smtClean="0"/>
          </a:p>
          <a:p>
            <a:pPr>
              <a:buFont typeface="Wingdings" pitchFamily="2" charset="2"/>
              <a:buChar char="p"/>
              <a:defRPr/>
            </a:pP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0363" y="3717032"/>
            <a:ext cx="719931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u="sng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37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+mn-ea"/>
                <a:ea typeface="+mn-ea"/>
              </a:rPr>
              <a:t>列印</a:t>
            </a:r>
            <a:r>
              <a:rPr lang="zh-TW" altLang="en-US" dirty="0" smtClean="0">
                <a:latin typeface="+mn-ea"/>
                <a:ea typeface="+mn-ea"/>
              </a:rPr>
              <a:t>浮水印保護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5438"/>
            <a:ext cx="74676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179388" y="936625"/>
            <a:ext cx="7705725" cy="53721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kumimoji="0" lang="zh-TW" altLang="en-US" sz="20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根據不同使用者情境可定義不同列印浮水印</a:t>
            </a:r>
            <a:endParaRPr kumimoji="0" lang="en-US" altLang="zh-TW" sz="20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  <a:buSzPct val="85000"/>
              <a:defRPr/>
            </a:pP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buFont typeface="Wingdings" pitchFamily="2" charset="2"/>
              <a:buNone/>
              <a:defRPr/>
            </a:pP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0726" name="圓角矩形圖說文字 11"/>
          <p:cNvSpPr>
            <a:spLocks noChangeArrowheads="1"/>
          </p:cNvSpPr>
          <p:nvPr/>
        </p:nvSpPr>
        <p:spPr bwMode="auto">
          <a:xfrm>
            <a:off x="6300788" y="3933825"/>
            <a:ext cx="2592387" cy="863600"/>
          </a:xfrm>
          <a:prstGeom prst="wedgeRoundRectCallout">
            <a:avLst>
              <a:gd name="adj1" fmla="val -81745"/>
              <a:gd name="adj2" fmla="val 38991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可設定日期、時間、使用者</a:t>
            </a:r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IP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、登入帳號等動態參數作為浮水印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n-ea"/>
                <a:ea typeface="+mn-ea"/>
              </a:rPr>
              <a:t>螢幕浮水印保護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603375"/>
            <a:ext cx="76009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179388" y="936625"/>
            <a:ext cx="7705725" cy="53721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kumimoji="0" lang="zh-TW" altLang="en-US" sz="20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根據不同使用者情境可定義不同螢幕浮水印</a:t>
            </a:r>
            <a:endParaRPr kumimoji="0" lang="en-US" altLang="zh-TW" sz="20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  <a:buSzPct val="85000"/>
              <a:defRPr/>
            </a:pPr>
            <a:endParaRPr kumimoji="0" lang="en-US" altLang="zh-TW" sz="160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buFont typeface="Wingdings" pitchFamily="2" charset="2"/>
              <a:buNone/>
              <a:defRPr/>
            </a:pPr>
            <a:endParaRPr kumimoji="0" lang="en-US" altLang="zh-TW" sz="160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1750" name="圓角矩形圖說文字 12"/>
          <p:cNvSpPr>
            <a:spLocks noChangeArrowheads="1"/>
          </p:cNvSpPr>
          <p:nvPr/>
        </p:nvSpPr>
        <p:spPr bwMode="auto">
          <a:xfrm>
            <a:off x="6300788" y="3933825"/>
            <a:ext cx="2592387" cy="863600"/>
          </a:xfrm>
          <a:prstGeom prst="wedgeRoundRectCallout">
            <a:avLst>
              <a:gd name="adj1" fmla="val -81745"/>
              <a:gd name="adj2" fmla="val 38991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可設定日期、時間、使用者</a:t>
            </a:r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IP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、登入帳號等動態參數作為識別</a:t>
            </a:r>
          </a:p>
        </p:txBody>
      </p:sp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2365375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n-ea"/>
                <a:ea typeface="+mn-ea"/>
              </a:rPr>
              <a:t>行動裝置應用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635375" y="836613"/>
            <a:ext cx="48244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0" dirty="0">
                <a:solidFill>
                  <a:srgbClr val="FF0000"/>
                </a:solidFill>
                <a:latin typeface="+mn-ea"/>
                <a:ea typeface="+mn-ea"/>
              </a:rPr>
              <a:t>透過</a:t>
            </a:r>
            <a:r>
              <a:rPr lang="en-US" altLang="zh-TW" b="0" dirty="0">
                <a:solidFill>
                  <a:srgbClr val="FF0000"/>
                </a:solidFill>
                <a:latin typeface="+mn-ea"/>
                <a:ea typeface="+mn-ea"/>
              </a:rPr>
              <a:t>D-Security Viewer APP </a:t>
            </a:r>
            <a:r>
              <a:rPr lang="zh-TW" altLang="en-US" b="0" dirty="0">
                <a:solidFill>
                  <a:srgbClr val="FF0000"/>
                </a:solidFill>
                <a:latin typeface="+mn-ea"/>
                <a:ea typeface="+mn-ea"/>
              </a:rPr>
              <a:t>安裝並認證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2052637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2052637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89138"/>
            <a:ext cx="20478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563938" y="1619250"/>
            <a:ext cx="1584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0" dirty="0">
                <a:solidFill>
                  <a:srgbClr val="FF0000"/>
                </a:solidFill>
                <a:latin typeface="+mn-ea"/>
                <a:ea typeface="+mn-ea"/>
              </a:rPr>
              <a:t>主管線上審核</a:t>
            </a:r>
          </a:p>
        </p:txBody>
      </p:sp>
      <p:pic>
        <p:nvPicPr>
          <p:cNvPr id="32777" name="Picture 9" descr="IMG_00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00263"/>
            <a:ext cx="180181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 bwMode="auto">
          <a:xfrm>
            <a:off x="6443663" y="3230563"/>
            <a:ext cx="504825" cy="50482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zh-TW" altLang="en-US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 Unicode MS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61138" y="1628775"/>
            <a:ext cx="1584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0" dirty="0">
                <a:solidFill>
                  <a:srgbClr val="FF0000"/>
                </a:solidFill>
                <a:latin typeface="+mn-ea"/>
                <a:ea typeface="+mn-ea"/>
              </a:rPr>
              <a:t>閱讀加密文件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622925" y="4811713"/>
            <a:ext cx="15843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200" b="0" dirty="0">
                <a:solidFill>
                  <a:srgbClr val="FF0000"/>
                </a:solidFill>
                <a:latin typeface="+mn-ea"/>
                <a:ea typeface="+mn-ea"/>
              </a:rPr>
              <a:t>選擇</a:t>
            </a:r>
            <a:r>
              <a:rPr lang="en-US" altLang="zh-TW" sz="1200" b="0" dirty="0">
                <a:solidFill>
                  <a:srgbClr val="FF0000"/>
                </a:solidFill>
                <a:latin typeface="+mn-ea"/>
                <a:ea typeface="+mn-ea"/>
              </a:rPr>
              <a:t>APP</a:t>
            </a:r>
            <a:r>
              <a:rPr lang="zh-TW" altLang="en-US" sz="1200" b="0" dirty="0">
                <a:solidFill>
                  <a:srgbClr val="FF0000"/>
                </a:solidFill>
                <a:latin typeface="+mn-ea"/>
                <a:ea typeface="+mn-ea"/>
              </a:rPr>
              <a:t>開啟</a:t>
            </a:r>
          </a:p>
        </p:txBody>
      </p:sp>
      <p:pic>
        <p:nvPicPr>
          <p:cNvPr id="32781" name="Picture 10" descr="IMG_00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2832100"/>
            <a:ext cx="187642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zh-TW" altLang="en-US" dirty="0" smtClean="0"/>
              <a:t>文</a:t>
            </a:r>
            <a:r>
              <a:rPr lang="zh-TW" altLang="en-US" dirty="0"/>
              <a:t>管</a:t>
            </a:r>
            <a:r>
              <a:rPr lang="zh-TW" altLang="en-US" dirty="0" smtClean="0"/>
              <a:t>文件分權</a:t>
            </a:r>
            <a:endParaRPr lang="en-US" altLang="zh-TW" dirty="0"/>
          </a:p>
        </p:txBody>
      </p:sp>
      <p:pic>
        <p:nvPicPr>
          <p:cNvPr id="9220" name="Picture 3" descr="C:\Users\logosam\Downloads\man_brown_97465\Man_Brown_Icon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909638"/>
            <a:ext cx="1016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403475" y="1276350"/>
            <a:ext cx="31051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b="0" dirty="0">
                <a:solidFill>
                  <a:schemeClr val="tx1"/>
                </a:solidFill>
                <a:latin typeface="+mn-ea"/>
                <a:ea typeface="+mn-ea"/>
              </a:rPr>
              <a:t>可授權檔案限制特定人員使用</a:t>
            </a:r>
            <a:endParaRPr lang="en-US" altLang="zh-TW" sz="16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38388"/>
            <a:ext cx="6502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圓角矩形圖說文字 9"/>
          <p:cNvSpPr>
            <a:spLocks noChangeArrowheads="1"/>
          </p:cNvSpPr>
          <p:nvPr/>
        </p:nvSpPr>
        <p:spPr bwMode="auto">
          <a:xfrm>
            <a:off x="6275388" y="4560888"/>
            <a:ext cx="2551112" cy="1008062"/>
          </a:xfrm>
          <a:prstGeom prst="wedgeRoundRectCallout">
            <a:avLst>
              <a:gd name="adj1" fmla="val -51065"/>
              <a:gd name="adj2" fmla="val -104088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</a:rPr>
              <a:t>2.</a:t>
            </a:r>
            <a:r>
              <a:rPr lang="zh-TW" altLang="en-US" sz="1600" b="0">
                <a:solidFill>
                  <a:srgbClr val="FF0000"/>
                </a:solidFill>
              </a:rPr>
              <a:t>可設定檔案給不同單位或使用者的操作權限</a:t>
            </a:r>
          </a:p>
        </p:txBody>
      </p:sp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435225"/>
            <a:ext cx="33242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圓角矩形圖說文字 11"/>
          <p:cNvSpPr>
            <a:spLocks noChangeArrowheads="1"/>
          </p:cNvSpPr>
          <p:nvPr/>
        </p:nvSpPr>
        <p:spPr bwMode="auto">
          <a:xfrm>
            <a:off x="101600" y="5149850"/>
            <a:ext cx="2717800" cy="727075"/>
          </a:xfrm>
          <a:prstGeom prst="wedgeRoundRectCallout">
            <a:avLst>
              <a:gd name="adj1" fmla="val 39245"/>
              <a:gd name="adj2" fmla="val -227833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 eaLnBrk="1" hangingPunct="1">
              <a:buFontTx/>
              <a:buAutoNum type="arabicPeriod"/>
            </a:pPr>
            <a:r>
              <a:rPr lang="zh-TW" altLang="en-US" sz="1600" b="0">
                <a:solidFill>
                  <a:srgbClr val="FF0000"/>
                </a:solidFill>
              </a:rPr>
              <a:t>若具備授權檔案權限則可透過選單進行授權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zh-TW" altLang="en-US" dirty="0" smtClean="0"/>
              <a:t>稽核</a:t>
            </a:r>
            <a:r>
              <a:rPr lang="en-US" altLang="zh-TW" dirty="0" smtClean="0"/>
              <a:t>log</a:t>
            </a:r>
            <a:r>
              <a:rPr lang="zh-TW" altLang="en-US" dirty="0" smtClean="0"/>
              <a:t>查詢</a:t>
            </a:r>
            <a:endParaRPr lang="en-US" altLang="zh-TW" dirty="0"/>
          </a:p>
        </p:txBody>
      </p:sp>
      <p:grpSp>
        <p:nvGrpSpPr>
          <p:cNvPr id="10" name="群組 55"/>
          <p:cNvGrpSpPr>
            <a:grpSpLocks/>
          </p:cNvGrpSpPr>
          <p:nvPr/>
        </p:nvGrpSpPr>
        <p:grpSpPr bwMode="auto">
          <a:xfrm>
            <a:off x="157163" y="1466354"/>
            <a:ext cx="2170112" cy="1098550"/>
            <a:chOff x="1032643" y="1413552"/>
            <a:chExt cx="2171205" cy="1099089"/>
          </a:xfrm>
        </p:grpSpPr>
        <p:grpSp>
          <p:nvGrpSpPr>
            <p:cNvPr id="11" name="群組 56"/>
            <p:cNvGrpSpPr>
              <a:grpSpLocks/>
            </p:cNvGrpSpPr>
            <p:nvPr/>
          </p:nvGrpSpPr>
          <p:grpSpPr bwMode="auto">
            <a:xfrm>
              <a:off x="1147471" y="1413552"/>
              <a:ext cx="1264289" cy="869519"/>
              <a:chOff x="1147471" y="1413552"/>
              <a:chExt cx="1264289" cy="869519"/>
            </a:xfrm>
          </p:grpSpPr>
          <p:pic>
            <p:nvPicPr>
              <p:cNvPr id="13" name="Picture 9" descr="F:\Dropbox\圖庫\Windows_7_system_Icon_25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2652" y="1413552"/>
                <a:ext cx="619108" cy="725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9" descr="C:\Users\logosam\Dropbox\圖庫\Man_Grey_Icon_256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7471" y="1434292"/>
                <a:ext cx="788988" cy="793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459" y="1994388"/>
                <a:ext cx="374912" cy="288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文字方塊 66"/>
            <p:cNvSpPr txBox="1">
              <a:spLocks noChangeArrowheads="1"/>
            </p:cNvSpPr>
            <p:nvPr/>
          </p:nvSpPr>
          <p:spPr bwMode="auto">
            <a:xfrm>
              <a:off x="1032643" y="2204864"/>
              <a:ext cx="21712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u"/>
                <a:defRPr kumimoji="1" sz="28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l"/>
                <a:defRPr kumimoji="1" sz="20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ü"/>
                <a:defRPr kumimoji="1" sz="16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ü"/>
                <a:defRPr kumimoji="1" sz="16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ü"/>
                <a:defRPr kumimoji="1" sz="16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ü"/>
                <a:defRPr kumimoji="1" sz="16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ü"/>
                <a:defRPr kumimoji="1" sz="16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zh-TW" altLang="en-US" sz="1400" b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487165"/>
            <a:ext cx="668496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81338"/>
            <a:ext cx="49339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logosam\AppData\Local\Temp\Rar$DRa0.408\MS_Office_2003_Excel_Icon_25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0081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logosam\AppData\Local\Temp\Rar$DRa0.550\MS_Office_2003_PowerPoint_Icon_2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6287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C:\Users\logosam\AppData\Local\Temp\Rar$DRa0.736\MS_Office_2003_Word_Icon_25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349500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圓角矩形圖說文字 83"/>
          <p:cNvSpPr>
            <a:spLocks noChangeArrowheads="1"/>
          </p:cNvSpPr>
          <p:nvPr/>
        </p:nvSpPr>
        <p:spPr bwMode="auto">
          <a:xfrm>
            <a:off x="4932363" y="5084763"/>
            <a:ext cx="2435225" cy="1289050"/>
          </a:xfrm>
          <a:prstGeom prst="wedgeRoundRectCallout">
            <a:avLst>
              <a:gd name="adj1" fmla="val -73301"/>
              <a:gd name="adj2" fmla="val -26944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各項紀錄透過網頁介面即可查詢，方便稽核人員進行確認</a:t>
            </a:r>
          </a:p>
        </p:txBody>
      </p:sp>
      <p:sp>
        <p:nvSpPr>
          <p:cNvPr id="22" name="圓角矩形圖說文字 84"/>
          <p:cNvSpPr>
            <a:spLocks noChangeArrowheads="1"/>
          </p:cNvSpPr>
          <p:nvPr/>
        </p:nvSpPr>
        <p:spPr bwMode="auto">
          <a:xfrm>
            <a:off x="6011863" y="3416300"/>
            <a:ext cx="2435225" cy="1289050"/>
          </a:xfrm>
          <a:prstGeom prst="wedgeRoundRectCallout">
            <a:avLst>
              <a:gd name="adj1" fmla="val -57653"/>
              <a:gd name="adj2" fmla="val -75241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日期、使用者、檔案資訊完整記錄，查詢結果亦可轉成</a:t>
            </a:r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Excel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檔案協助管理與分析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63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TW" dirty="0" smtClean="0"/>
              <a:t>AD Single Sign On</a:t>
            </a:r>
            <a:r>
              <a:rPr lang="zh-TW" altLang="en-US" dirty="0"/>
              <a:t>整合</a:t>
            </a:r>
            <a:r>
              <a:rPr lang="zh-TW" altLang="en-US" dirty="0" smtClean="0"/>
              <a:t>登入</a:t>
            </a: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1027" name="Picture 3" descr="C:\Users\logoduoxan\Desktop\messageImage_15344943780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" y="1846262"/>
            <a:ext cx="5036829" cy="19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goduoxan\Desktop\messageImage_15344943817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02" y="3269926"/>
            <a:ext cx="4565648" cy="19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圓角矩形圖說文字 83"/>
          <p:cNvSpPr>
            <a:spLocks noChangeArrowheads="1"/>
          </p:cNvSpPr>
          <p:nvPr/>
        </p:nvSpPr>
        <p:spPr bwMode="auto">
          <a:xfrm>
            <a:off x="1619672" y="4967765"/>
            <a:ext cx="2435225" cy="954918"/>
          </a:xfrm>
          <a:prstGeom prst="wedgeRoundRectCallout">
            <a:avLst>
              <a:gd name="adj1" fmla="val 75978"/>
              <a:gd name="adj2" fmla="val -167598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zh-TW" altLang="en-US" sz="1600" b="0" dirty="0" smtClean="0">
                <a:solidFill>
                  <a:srgbClr val="FF0000"/>
                </a:solidFill>
                <a:latin typeface="+mn-ea"/>
                <a:ea typeface="+mn-ea"/>
              </a:rPr>
              <a:t>與</a:t>
            </a:r>
            <a:r>
              <a:rPr lang="en-US" altLang="zh-TW" sz="1600" b="0" dirty="0" smtClean="0">
                <a:solidFill>
                  <a:srgbClr val="FF0000"/>
                </a:solidFill>
                <a:latin typeface="+mn-ea"/>
                <a:ea typeface="+mn-ea"/>
              </a:rPr>
              <a:t>AD</a:t>
            </a:r>
            <a:r>
              <a:rPr lang="zh-TW" altLang="en-US" sz="1600" b="0" dirty="0" smtClean="0">
                <a:solidFill>
                  <a:srgbClr val="FF0000"/>
                </a:solidFill>
                <a:latin typeface="+mn-ea"/>
                <a:ea typeface="+mn-ea"/>
              </a:rPr>
              <a:t>整合自動登入</a:t>
            </a:r>
            <a:endParaRPr lang="zh-TW" altLang="en-US" sz="1600" b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13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圓角矩形 54"/>
          <p:cNvSpPr/>
          <p:nvPr/>
        </p:nvSpPr>
        <p:spPr>
          <a:xfrm>
            <a:off x="848503" y="1305260"/>
            <a:ext cx="2925736" cy="3782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  <a:cs typeface="Arial Unicode MS" panose="020B0604020202020204" pitchFamily="34" charset="-120"/>
            </a:endParaRPr>
          </a:p>
        </p:txBody>
      </p:sp>
      <p:sp>
        <p:nvSpPr>
          <p:cNvPr id="12290" name="Rectangle 23"/>
          <p:cNvSpPr>
            <a:spLocks noGrp="1" noChangeArrowheads="1"/>
          </p:cNvSpPr>
          <p:nvPr>
            <p:ph type="title"/>
          </p:nvPr>
        </p:nvSpPr>
        <p:spPr>
          <a:xfrm>
            <a:off x="107504" y="6896"/>
            <a:ext cx="7696200" cy="685800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測試系統架構說明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032643" y="803350"/>
            <a:ext cx="7597839" cy="5797092"/>
            <a:chOff x="1032643" y="440351"/>
            <a:chExt cx="7597839" cy="5797092"/>
          </a:xfrm>
        </p:grpSpPr>
        <p:cxnSp>
          <p:nvCxnSpPr>
            <p:cNvPr id="5" name="直線接點 4"/>
            <p:cNvCxnSpPr/>
            <p:nvPr/>
          </p:nvCxnSpPr>
          <p:spPr>
            <a:xfrm flipH="1" flipV="1">
              <a:off x="4283969" y="5157192"/>
              <a:ext cx="2648355" cy="257"/>
            </a:xfrm>
            <a:prstGeom prst="lin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H="1">
              <a:off x="4230887" y="3501008"/>
              <a:ext cx="1061193" cy="0"/>
            </a:xfrm>
            <a:prstGeom prst="lin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7" name="直線接點 6"/>
            <p:cNvCxnSpPr/>
            <p:nvPr/>
          </p:nvCxnSpPr>
          <p:spPr>
            <a:xfrm flipH="1">
              <a:off x="4225404" y="1084462"/>
              <a:ext cx="1061193" cy="0"/>
            </a:xfrm>
            <a:prstGeom prst="lin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H="1">
              <a:off x="2123915" y="2636912"/>
              <a:ext cx="2051003" cy="0"/>
            </a:xfrm>
            <a:prstGeom prst="lin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H="1">
              <a:off x="2664827" y="4077072"/>
              <a:ext cx="1547133" cy="0"/>
            </a:xfrm>
            <a:prstGeom prst="lin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678270" y="1434292"/>
              <a:ext cx="1547133" cy="0"/>
            </a:xfrm>
            <a:prstGeom prst="lin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sp>
          <p:nvSpPr>
            <p:cNvPr id="12" name="圓角矩形 11"/>
            <p:cNvSpPr/>
            <p:nvPr/>
          </p:nvSpPr>
          <p:spPr>
            <a:xfrm>
              <a:off x="4910762" y="908720"/>
              <a:ext cx="2925736" cy="343644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+mn-ea"/>
                <a:cs typeface="Arial Unicode MS" panose="020B060402020202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363354" y="3853977"/>
              <a:ext cx="217120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  <a:t>File Server</a:t>
              </a: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523583" y="3347376"/>
              <a:ext cx="20727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  <a:t>DS Monitor</a:t>
              </a:r>
              <a:br>
                <a:rPr kumimoji="1"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</a:br>
              <a:r>
                <a:rPr kumimoji="1"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  <a:t>(</a:t>
              </a:r>
              <a:r>
                <a:rPr kumimoji="1" lang="zh-TW" altLang="en-US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  <a:t>自動加解密</a:t>
              </a:r>
              <a:r>
                <a:rPr kumimoji="1"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  <a:t>)</a:t>
              </a:r>
            </a:p>
          </p:txBody>
        </p:sp>
        <p:pic>
          <p:nvPicPr>
            <p:cNvPr id="15" name="Picture 3" descr="C:\Users\logosam\Dropbox\圖庫\httpzcoolcomcnpicpngpng_7531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762" y="692696"/>
              <a:ext cx="895975" cy="864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字方塊 15"/>
            <p:cNvSpPr txBox="1"/>
            <p:nvPr/>
          </p:nvSpPr>
          <p:spPr>
            <a:xfrm>
              <a:off x="5425131" y="1033572"/>
              <a:ext cx="217120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  <a:t>D-Security Server</a:t>
              </a:r>
              <a:endParaRPr kumimoji="1" lang="zh-TW" altLang="en-US" sz="1400" b="0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pic>
          <p:nvPicPr>
            <p:cNvPr id="17" name="Picture 3" descr="C:\Users\logosam\Dropbox\圖庫\httpzcoolcomcnpicpngpng_7531p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881" y="1434292"/>
              <a:ext cx="680205" cy="65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C:\Users\logosam\Dropbox\圖庫\httpzcoolcomcnpicpngpng_7531p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38" y="1434292"/>
              <a:ext cx="680205" cy="65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圓柱 18"/>
            <p:cNvSpPr/>
            <p:nvPr/>
          </p:nvSpPr>
          <p:spPr>
            <a:xfrm>
              <a:off x="4117391" y="440351"/>
              <a:ext cx="216024" cy="5544616"/>
            </a:xfrm>
            <a:prstGeom prst="ca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+mn-ea"/>
                <a:cs typeface="Arial Unicode MS" panose="020B0604020202020204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860032" y="2041684"/>
              <a:ext cx="217120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  <a:t>Web Policy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  <a:t>Server</a:t>
              </a:r>
              <a:endParaRPr kumimoji="1" lang="zh-TW" altLang="en-US" sz="1400" b="0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145211" y="2041684"/>
              <a:ext cx="2171205" cy="7386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  <a:t>DB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  <a:t>(</a:t>
              </a:r>
              <a:r>
                <a:rPr lang="zh-TW" altLang="en-US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  <a:t>測試預設使用</a:t>
              </a:r>
              <a:r>
                <a:rPr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  <a:t/>
              </a:r>
              <a:br>
                <a:rPr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</a:br>
              <a:r>
                <a:rPr lang="en-US" altLang="zh-TW" sz="1400" b="0" dirty="0" err="1" smtClean="0">
                  <a:solidFill>
                    <a:srgbClr val="FF0000"/>
                  </a:solidFill>
                  <a:latin typeface="+mn-ea"/>
                  <a:ea typeface="+mn-ea"/>
                </a:rPr>
                <a:t>MySql</a:t>
              </a:r>
              <a:r>
                <a:rPr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  <a:t>)</a:t>
              </a:r>
              <a:r>
                <a:rPr kumimoji="1"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  <a:t> </a:t>
              </a:r>
              <a:endParaRPr lang="en-US" altLang="zh-TW" sz="1400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pic>
          <p:nvPicPr>
            <p:cNvPr id="22" name="Picture 3" descr="C:\Users\logosam\Dropbox\圖庫\httpzcoolcomcnpicpngpng_7531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68960"/>
              <a:ext cx="895975" cy="864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群組 6"/>
            <p:cNvGrpSpPr>
              <a:grpSpLocks/>
            </p:cNvGrpSpPr>
            <p:nvPr/>
          </p:nvGrpSpPr>
          <p:grpSpPr bwMode="auto">
            <a:xfrm>
              <a:off x="5220072" y="3201629"/>
              <a:ext cx="1027113" cy="858009"/>
              <a:chOff x="5025638" y="3372572"/>
              <a:chExt cx="1027279" cy="857808"/>
            </a:xfrm>
          </p:grpSpPr>
          <p:grpSp>
            <p:nvGrpSpPr>
              <p:cNvPr id="50" name="群組 5"/>
              <p:cNvGrpSpPr>
                <a:grpSpLocks/>
              </p:cNvGrpSpPr>
              <p:nvPr/>
            </p:nvGrpSpPr>
            <p:grpSpPr bwMode="auto">
              <a:xfrm>
                <a:off x="5244787" y="3372572"/>
                <a:ext cx="632890" cy="632492"/>
                <a:chOff x="5244787" y="3372572"/>
                <a:chExt cx="632890" cy="632492"/>
              </a:xfrm>
            </p:grpSpPr>
            <p:pic>
              <p:nvPicPr>
                <p:cNvPr id="52" name="Picture 10" descr="F:\Dropbox\圖庫\Gear_Icon_256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extLst/>
                </a:blip>
                <a:srcRect/>
                <a:stretch>
                  <a:fillRect/>
                </a:stretch>
              </p:blipFill>
              <p:spPr bwMode="auto">
                <a:xfrm>
                  <a:off x="5244787" y="3372572"/>
                  <a:ext cx="632890" cy="632492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</p:pic>
            <p:pic>
              <p:nvPicPr>
                <p:cNvPr id="53" name="Picture 1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/>
                </a:blip>
                <a:srcRect/>
                <a:stretch>
                  <a:fillRect/>
                </a:stretch>
              </p:blipFill>
              <p:spPr bwMode="auto">
                <a:xfrm>
                  <a:off x="5445558" y="3612385"/>
                  <a:ext cx="227283" cy="182756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extLst/>
              </p:spPr>
            </p:pic>
          </p:grpSp>
          <p:sp>
            <p:nvSpPr>
              <p:cNvPr id="51" name="文字方塊 132"/>
              <p:cNvSpPr txBox="1">
                <a:spLocks noChangeArrowheads="1"/>
              </p:cNvSpPr>
              <p:nvPr/>
            </p:nvSpPr>
            <p:spPr bwMode="auto">
              <a:xfrm>
                <a:off x="5025638" y="3922477"/>
                <a:ext cx="1027279" cy="307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b="1">
                    <a:solidFill>
                      <a:srgbClr val="D60093"/>
                    </a:solidFill>
                    <a:latin typeface="Arial" charset="0"/>
                    <a:ea typeface="Arial Unicode MS" pitchFamily="34" charset="-120"/>
                    <a:cs typeface="Arial Unicode MS" pitchFamily="34" charset="-120"/>
                  </a:defRPr>
                </a:lvl1pPr>
                <a:lvl2pPr marL="742950" indent="-285750" eaLnBrk="0" hangingPunct="0">
                  <a:defRPr kumimoji="1" b="1">
                    <a:solidFill>
                      <a:srgbClr val="D60093"/>
                    </a:solidFill>
                    <a:latin typeface="Arial" charset="0"/>
                    <a:ea typeface="Arial Unicode MS" pitchFamily="34" charset="-120"/>
                    <a:cs typeface="Arial Unicode MS" pitchFamily="34" charset="-120"/>
                  </a:defRPr>
                </a:lvl2pPr>
                <a:lvl3pPr marL="1143000" indent="-228600" eaLnBrk="0" hangingPunct="0">
                  <a:defRPr kumimoji="1" b="1">
                    <a:solidFill>
                      <a:srgbClr val="D60093"/>
                    </a:solidFill>
                    <a:latin typeface="Arial" charset="0"/>
                    <a:ea typeface="Arial Unicode MS" pitchFamily="34" charset="-120"/>
                    <a:cs typeface="Arial Unicode MS" pitchFamily="34" charset="-120"/>
                  </a:defRPr>
                </a:lvl3pPr>
                <a:lvl4pPr marL="1600200" indent="-228600" eaLnBrk="0" hangingPunct="0">
                  <a:defRPr kumimoji="1" b="1">
                    <a:solidFill>
                      <a:srgbClr val="D60093"/>
                    </a:solidFill>
                    <a:latin typeface="Arial" charset="0"/>
                    <a:ea typeface="Arial Unicode MS" pitchFamily="34" charset="-120"/>
                    <a:cs typeface="Arial Unicode MS" pitchFamily="34" charset="-120"/>
                  </a:defRPr>
                </a:lvl4pPr>
                <a:lvl5pPr marL="2057400" indent="-228600" eaLnBrk="0" hangingPunct="0">
                  <a:defRPr kumimoji="1" b="1">
                    <a:solidFill>
                      <a:srgbClr val="D60093"/>
                    </a:solidFill>
                    <a:latin typeface="Arial" charset="0"/>
                    <a:ea typeface="Arial Unicode MS" pitchFamily="34" charset="-120"/>
                    <a:cs typeface="Arial Unicode MS" pitchFamily="3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rgbClr val="D60093"/>
                    </a:solidFill>
                    <a:latin typeface="Arial" charset="0"/>
                    <a:ea typeface="Arial Unicode MS" pitchFamily="34" charset="-120"/>
                    <a:cs typeface="Arial Unicode MS" pitchFamily="3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rgbClr val="D60093"/>
                    </a:solidFill>
                    <a:latin typeface="Arial" charset="0"/>
                    <a:ea typeface="Arial Unicode MS" pitchFamily="34" charset="-120"/>
                    <a:cs typeface="Arial Unicode MS" pitchFamily="3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rgbClr val="D60093"/>
                    </a:solidFill>
                    <a:latin typeface="Arial" charset="0"/>
                    <a:ea typeface="Arial Unicode MS" pitchFamily="34" charset="-120"/>
                    <a:cs typeface="Arial Unicode MS" pitchFamily="3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rgbClr val="D60093"/>
                    </a:solidFill>
                    <a:latin typeface="Arial" charset="0"/>
                    <a:ea typeface="Arial Unicode MS" pitchFamily="34" charset="-120"/>
                    <a:cs typeface="Arial Unicode MS" pitchFamily="34" charset="-120"/>
                  </a:defRPr>
                </a:lvl9pPr>
              </a:lstStyle>
              <a:p>
                <a:pPr algn="ctr" eaLnBrk="1" hangingPunct="1">
                  <a:defRPr/>
                </a:pPr>
                <a:endParaRPr lang="zh-TW" altLang="en-US" sz="1400" b="0" dirty="0" smtClean="0">
                  <a:latin typeface="+mn-ea"/>
                  <a:ea typeface="+mn-ea"/>
                </a:endParaRPr>
              </a:p>
            </p:txBody>
          </p:sp>
        </p:grpSp>
        <p:pic>
          <p:nvPicPr>
            <p:cNvPr id="24" name="Picture 3" descr="C:\Users\logosam\Dropbox\圖庫\httpzcoolcomcnpicpngpng_7531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724629"/>
              <a:ext cx="895975" cy="864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 descr="C:\Users\logosam\Dropbox\圖庫\httpzcoolcomcnpicpngpng_7531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337" y="4725144"/>
              <a:ext cx="895975" cy="864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文字方塊 25"/>
            <p:cNvSpPr txBox="1"/>
            <p:nvPr/>
          </p:nvSpPr>
          <p:spPr>
            <a:xfrm>
              <a:off x="4211960" y="5569495"/>
              <a:ext cx="217120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400" b="0" dirty="0" smtClean="0">
                  <a:latin typeface="+mn-ea"/>
                  <a:ea typeface="+mn-ea"/>
                </a:rPr>
                <a:t>AD</a:t>
              </a:r>
              <a:r>
                <a:rPr kumimoji="1" lang="zh-TW" altLang="en-US" sz="1400" b="0" dirty="0" smtClean="0">
                  <a:latin typeface="+mn-ea"/>
                  <a:ea typeface="+mn-ea"/>
                </a:rPr>
                <a:t> </a:t>
              </a:r>
              <a:r>
                <a:rPr kumimoji="1" lang="en-US" altLang="zh-TW" sz="1400" b="0" dirty="0" smtClean="0">
                  <a:latin typeface="+mn-ea"/>
                  <a:ea typeface="+mn-ea"/>
                </a:rPr>
                <a:t>Server(</a:t>
              </a:r>
              <a:r>
                <a:rPr kumimoji="1" lang="zh-TW" altLang="en-US" sz="1400" b="0" dirty="0" smtClean="0">
                  <a:latin typeface="+mn-ea"/>
                  <a:ea typeface="+mn-ea"/>
                </a:rPr>
                <a:t>身分認證</a:t>
              </a:r>
              <a:r>
                <a:rPr kumimoji="1" lang="en-US" altLang="zh-TW" sz="1400" b="0" dirty="0" smtClean="0">
                  <a:latin typeface="+mn-ea"/>
                  <a:ea typeface="+mn-ea"/>
                </a:rPr>
                <a:t>)</a:t>
              </a:r>
              <a:endParaRPr kumimoji="1" lang="zh-TW" altLang="en-US" sz="1400" b="0" dirty="0">
                <a:latin typeface="+mn-ea"/>
                <a:ea typeface="+mn-ea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6459277" y="5498779"/>
              <a:ext cx="2171205" cy="7386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400" b="0" dirty="0" smtClean="0">
                  <a:latin typeface="+mn-ea"/>
                  <a:ea typeface="+mn-ea"/>
                </a:rPr>
                <a:t>Mail</a:t>
              </a:r>
              <a:r>
                <a:rPr kumimoji="1" lang="zh-TW" altLang="en-US" sz="1400" b="0" dirty="0" smtClean="0">
                  <a:latin typeface="+mn-ea"/>
                  <a:ea typeface="+mn-ea"/>
                </a:rPr>
                <a:t> </a:t>
              </a:r>
              <a:r>
                <a:rPr kumimoji="1" lang="en-US" altLang="zh-TW" sz="1400" b="0" dirty="0" smtClean="0">
                  <a:latin typeface="+mn-ea"/>
                  <a:ea typeface="+mn-ea"/>
                </a:rPr>
                <a:t>Server</a:t>
              </a:r>
              <a:br>
                <a:rPr kumimoji="1" lang="en-US" altLang="zh-TW" sz="1400" b="0" dirty="0" smtClean="0">
                  <a:latin typeface="+mn-ea"/>
                  <a:ea typeface="+mn-ea"/>
                </a:rPr>
              </a:br>
              <a:r>
                <a:rPr kumimoji="1" lang="en-US" altLang="zh-TW" sz="1400" b="0" dirty="0" smtClean="0">
                  <a:latin typeface="+mn-ea"/>
                  <a:ea typeface="+mn-ea"/>
                </a:rPr>
                <a:t>(</a:t>
              </a:r>
              <a:r>
                <a:rPr kumimoji="1" lang="zh-TW" altLang="en-US" sz="1400" b="0" dirty="0" smtClean="0">
                  <a:latin typeface="+mn-ea"/>
                  <a:ea typeface="+mn-ea"/>
                </a:rPr>
                <a:t>審核及收發通知</a:t>
              </a:r>
              <a:r>
                <a:rPr kumimoji="1" lang="en-US" altLang="zh-TW" sz="1400" b="0" dirty="0" smtClean="0">
                  <a:latin typeface="+mn-ea"/>
                  <a:ea typeface="+mn-ea"/>
                </a:rPr>
                <a:t>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400" b="0" dirty="0">
                <a:latin typeface="+mn-ea"/>
                <a:ea typeface="+mn-ea"/>
              </a:endParaRPr>
            </a:p>
          </p:txBody>
        </p:sp>
        <p:pic>
          <p:nvPicPr>
            <p:cNvPr id="28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449" y="1618147"/>
              <a:ext cx="374912" cy="288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群組 28"/>
            <p:cNvGrpSpPr/>
            <p:nvPr/>
          </p:nvGrpSpPr>
          <p:grpSpPr>
            <a:xfrm>
              <a:off x="1608707" y="908720"/>
              <a:ext cx="2171205" cy="1099089"/>
              <a:chOff x="1032643" y="1413552"/>
              <a:chExt cx="2171205" cy="1099089"/>
            </a:xfrm>
          </p:grpSpPr>
          <p:grpSp>
            <p:nvGrpSpPr>
              <p:cNvPr id="45" name="群組 44"/>
              <p:cNvGrpSpPr/>
              <p:nvPr/>
            </p:nvGrpSpPr>
            <p:grpSpPr>
              <a:xfrm>
                <a:off x="1147471" y="1413552"/>
                <a:ext cx="1264289" cy="869519"/>
                <a:chOff x="1147471" y="1413552"/>
                <a:chExt cx="1264289" cy="869519"/>
              </a:xfrm>
            </p:grpSpPr>
            <p:pic>
              <p:nvPicPr>
                <p:cNvPr id="47" name="Picture 9" descr="F:\Dropbox\圖庫\Windows_7_system_Icon_256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2652" y="1413552"/>
                  <a:ext cx="619108" cy="725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9" descr="C:\Users\logosam\Dropbox\圖庫\Man_Grey_Icon_256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7471" y="1434292"/>
                  <a:ext cx="788988" cy="793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1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6459" y="1994388"/>
                  <a:ext cx="374912" cy="2886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6" name="文字方塊 45"/>
              <p:cNvSpPr txBox="1"/>
              <p:nvPr/>
            </p:nvSpPr>
            <p:spPr>
              <a:xfrm>
                <a:off x="1032643" y="2204864"/>
                <a:ext cx="217120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sz="1400" b="0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DS Agent(</a:t>
                </a:r>
                <a:r>
                  <a:rPr kumimoji="1" lang="zh-TW" altLang="en-US" sz="1400" b="0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內部主管</a:t>
                </a:r>
                <a:r>
                  <a:rPr kumimoji="1" lang="en-US" altLang="zh-TW" sz="1400" b="0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)</a:t>
                </a:r>
                <a:endParaRPr kumimoji="1" lang="zh-TW" altLang="en-US" sz="1400" b="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1032643" y="2132856"/>
              <a:ext cx="2171205" cy="1099089"/>
              <a:chOff x="1032643" y="1413552"/>
              <a:chExt cx="2171205" cy="1099089"/>
            </a:xfrm>
          </p:grpSpPr>
          <p:grpSp>
            <p:nvGrpSpPr>
              <p:cNvPr id="40" name="群組 39"/>
              <p:cNvGrpSpPr/>
              <p:nvPr/>
            </p:nvGrpSpPr>
            <p:grpSpPr>
              <a:xfrm>
                <a:off x="1147471" y="1413552"/>
                <a:ext cx="1264289" cy="869519"/>
                <a:chOff x="1147471" y="1413552"/>
                <a:chExt cx="1264289" cy="869519"/>
              </a:xfrm>
            </p:grpSpPr>
            <p:pic>
              <p:nvPicPr>
                <p:cNvPr id="42" name="Picture 9" descr="F:\Dropbox\圖庫\Windows_7_system_Icon_256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2652" y="1413552"/>
                  <a:ext cx="619108" cy="725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9" descr="C:\Users\logosam\Dropbox\圖庫\Man_Grey_Icon_256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7471" y="1434292"/>
                  <a:ext cx="788988" cy="793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1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6459" y="1994388"/>
                  <a:ext cx="374912" cy="2886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1" name="文字方塊 40"/>
              <p:cNvSpPr txBox="1"/>
              <p:nvPr/>
            </p:nvSpPr>
            <p:spPr>
              <a:xfrm>
                <a:off x="1032643" y="2204864"/>
                <a:ext cx="217120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kumimoji="1" lang="en-US" altLang="zh-TW" sz="1400" b="0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DS Agent(</a:t>
                </a:r>
                <a:r>
                  <a:rPr kumimoji="1" lang="zh-TW" altLang="en-US" sz="1400" b="0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內部成員</a:t>
                </a:r>
                <a:r>
                  <a:rPr kumimoji="1" lang="en-US" altLang="zh-TW" sz="1400" b="0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)</a:t>
                </a:r>
                <a:endParaRPr kumimoji="1" lang="zh-TW" altLang="en-US" sz="1400" b="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1608707" y="3553852"/>
              <a:ext cx="2171205" cy="1099089"/>
              <a:chOff x="1032643" y="1413552"/>
              <a:chExt cx="2171205" cy="1099089"/>
            </a:xfrm>
          </p:grpSpPr>
          <p:grpSp>
            <p:nvGrpSpPr>
              <p:cNvPr id="35" name="群組 34"/>
              <p:cNvGrpSpPr/>
              <p:nvPr/>
            </p:nvGrpSpPr>
            <p:grpSpPr>
              <a:xfrm>
                <a:off x="1147471" y="1413552"/>
                <a:ext cx="1264289" cy="869519"/>
                <a:chOff x="1147471" y="1413552"/>
                <a:chExt cx="1264289" cy="869519"/>
              </a:xfrm>
            </p:grpSpPr>
            <p:pic>
              <p:nvPicPr>
                <p:cNvPr id="37" name="Picture 9" descr="F:\Dropbox\圖庫\Windows_7_system_Icon_256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2652" y="1413552"/>
                  <a:ext cx="619108" cy="725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9" descr="C:\Users\logosam\Dropbox\圖庫\Man_Grey_Icon_256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7471" y="1434292"/>
                  <a:ext cx="788988" cy="793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1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6459" y="1994388"/>
                  <a:ext cx="374912" cy="2886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6" name="文字方塊 35"/>
              <p:cNvSpPr txBox="1"/>
              <p:nvPr/>
            </p:nvSpPr>
            <p:spPr>
              <a:xfrm>
                <a:off x="1032643" y="2204864"/>
                <a:ext cx="217120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kumimoji="1" lang="en-US" altLang="zh-TW" sz="1400" b="0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DS Agent(</a:t>
                </a:r>
                <a:r>
                  <a:rPr kumimoji="1" lang="zh-TW" altLang="en-US" sz="1400" b="0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外</a:t>
                </a:r>
                <a:r>
                  <a:rPr lang="zh-TW" altLang="en-US" sz="1400" b="0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部</a:t>
                </a:r>
                <a:r>
                  <a:rPr lang="en-US" altLang="zh-TW" sz="1400" b="0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R</a:t>
                </a:r>
                <a:r>
                  <a:rPr kumimoji="1" lang="en-US" altLang="zh-TW" sz="1400" b="0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eader)</a:t>
                </a:r>
                <a:endParaRPr kumimoji="1" lang="zh-TW" altLang="en-US" sz="1400" b="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</p:grpSp>
      </p:grpSp>
      <p:sp>
        <p:nvSpPr>
          <p:cNvPr id="54" name="文字方塊 53"/>
          <p:cNvSpPr txBox="1"/>
          <p:nvPr/>
        </p:nvSpPr>
        <p:spPr>
          <a:xfrm>
            <a:off x="5364088" y="692696"/>
            <a:ext cx="217120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b="0" dirty="0" smtClean="0">
                <a:solidFill>
                  <a:schemeClr val="tx1"/>
                </a:solidFill>
                <a:latin typeface="+mn-ea"/>
                <a:ea typeface="+mn-ea"/>
              </a:rPr>
              <a:t>Server</a:t>
            </a:r>
            <a:r>
              <a:rPr kumimoji="1" lang="zh-TW" altLang="en-US" sz="1400" b="0" dirty="0" smtClean="0">
                <a:solidFill>
                  <a:schemeClr val="tx1"/>
                </a:solidFill>
                <a:latin typeface="+mn-ea"/>
                <a:ea typeface="+mn-ea"/>
              </a:rPr>
              <a:t>端</a:t>
            </a:r>
            <a:endParaRPr kumimoji="1" lang="en-US" altLang="zh-TW" sz="14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b="0" dirty="0" smtClean="0">
                <a:solidFill>
                  <a:schemeClr val="tx1"/>
                </a:solidFill>
                <a:latin typeface="+mn-ea"/>
                <a:ea typeface="+mn-ea"/>
              </a:rPr>
              <a:t>1 VM/</a:t>
            </a:r>
            <a:r>
              <a:rPr lang="zh-TW" altLang="en-US" sz="1400" dirty="0">
                <a:solidFill>
                  <a:schemeClr val="tx1"/>
                </a:solidFill>
                <a:latin typeface="+mn-ea"/>
                <a:ea typeface="+mn-ea"/>
              </a:rPr>
              <a:t>實體機</a:t>
            </a:r>
            <a:r>
              <a:rPr kumimoji="1" lang="en-US" altLang="zh-TW" sz="1400" b="0" dirty="0" smtClean="0">
                <a:solidFill>
                  <a:schemeClr val="tx1"/>
                </a:solidFill>
                <a:latin typeface="+mn-ea"/>
                <a:ea typeface="+mn-ea"/>
              </a:rPr>
              <a:t> Server</a:t>
            </a:r>
            <a:endParaRPr kumimoji="1" lang="zh-TW" altLang="en-US" sz="14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1147471" y="692696"/>
            <a:ext cx="217120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b="0" dirty="0" smtClean="0">
                <a:solidFill>
                  <a:schemeClr val="tx1"/>
                </a:solidFill>
                <a:latin typeface="+mn-ea"/>
                <a:ea typeface="+mn-ea"/>
              </a:rPr>
              <a:t>Client</a:t>
            </a:r>
            <a:r>
              <a:rPr kumimoji="1" lang="zh-TW" altLang="en-US" sz="1400" b="0" dirty="0" smtClean="0">
                <a:solidFill>
                  <a:schemeClr val="tx1"/>
                </a:solidFill>
                <a:latin typeface="+mn-ea"/>
                <a:ea typeface="+mn-ea"/>
              </a:rPr>
              <a:t>端</a:t>
            </a:r>
            <a:r>
              <a:rPr kumimoji="1" lang="en-US" altLang="zh-TW" sz="1400" b="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kumimoji="1" lang="en-US" altLang="zh-TW" sz="1400" b="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kumimoji="1" lang="en-US" altLang="zh-TW" sz="1400" b="0" dirty="0" smtClean="0">
                <a:solidFill>
                  <a:schemeClr val="tx1"/>
                </a:solidFill>
                <a:latin typeface="+mn-ea"/>
                <a:ea typeface="+mn-ea"/>
              </a:rPr>
              <a:t>1/N VM/</a:t>
            </a:r>
            <a:r>
              <a:rPr lang="zh-TW" altLang="en-US" sz="1400" dirty="0">
                <a:solidFill>
                  <a:schemeClr val="tx1"/>
                </a:solidFill>
                <a:latin typeface="+mn-ea"/>
                <a:ea typeface="+mn-ea"/>
              </a:rPr>
              <a:t>實體機</a:t>
            </a:r>
            <a:r>
              <a:rPr kumimoji="1" lang="en-US" altLang="zh-TW" sz="1400" b="0" dirty="0" smtClean="0">
                <a:solidFill>
                  <a:schemeClr val="tx1"/>
                </a:solidFill>
                <a:latin typeface="+mn-ea"/>
                <a:ea typeface="+mn-ea"/>
              </a:rPr>
              <a:t> Client</a:t>
            </a:r>
            <a:endParaRPr kumimoji="1" lang="zh-TW" altLang="en-US" sz="14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57" name="群組 56"/>
          <p:cNvGrpSpPr/>
          <p:nvPr/>
        </p:nvGrpSpPr>
        <p:grpSpPr>
          <a:xfrm>
            <a:off x="450726" y="1447458"/>
            <a:ext cx="1961034" cy="938796"/>
            <a:chOff x="1136099" y="4905126"/>
            <a:chExt cx="2171205" cy="988412"/>
          </a:xfrm>
        </p:grpSpPr>
        <p:pic>
          <p:nvPicPr>
            <p:cNvPr id="58" name="Picture 2" descr="C:\Users\logosam\AppData\Local\Temp\Rar$DRa0.799\iPhone_Icon_25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348" y="4905126"/>
              <a:ext cx="703911" cy="703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263" y="5141302"/>
              <a:ext cx="374912" cy="288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文字方塊 59"/>
            <p:cNvSpPr txBox="1"/>
            <p:nvPr/>
          </p:nvSpPr>
          <p:spPr>
            <a:xfrm>
              <a:off x="1136099" y="5569495"/>
              <a:ext cx="2171205" cy="3240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ea"/>
                  <a:ea typeface="+mn-ea"/>
                  <a:cs typeface="Arial Unicode MS" panose="020B0604020202020204" pitchFamily="34" charset="-120"/>
                </a:rPr>
                <a:t>APP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Arial Unicode MS" panose="020B0604020202020204" pitchFamily="34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642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19472"/>
            <a:ext cx="76962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dirty="0">
                <a:latin typeface="+mn-ea"/>
                <a:ea typeface="+mn-ea"/>
              </a:rPr>
              <a:t>D-Security</a:t>
            </a:r>
            <a:r>
              <a:rPr lang="zh-TW" altLang="en-US" dirty="0">
                <a:latin typeface="+mn-ea"/>
                <a:ea typeface="+mn-ea"/>
              </a:rPr>
              <a:t> 軟硬體需求規格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242435"/>
              </p:ext>
            </p:extLst>
          </p:nvPr>
        </p:nvGraphicFramePr>
        <p:xfrm>
          <a:off x="468313" y="1557338"/>
          <a:ext cx="4032250" cy="568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伺服器端</a:t>
                      </a:r>
                    </a:p>
                  </a:txBody>
                  <a:tcPr marL="0" marR="0" marT="0" marB="0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425109"/>
              </p:ext>
            </p:extLst>
          </p:nvPr>
        </p:nvGraphicFramePr>
        <p:xfrm>
          <a:off x="468313" y="2133600"/>
          <a:ext cx="4032250" cy="3527425"/>
        </p:xfrm>
        <a:graphic>
          <a:graphicData uri="http://schemas.openxmlformats.org/drawingml/2006/table">
            <a:tbl>
              <a:tblPr firstRow="1" firstCol="1" bandRow="1"/>
              <a:tblGrid>
                <a:gridCol w="4032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274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DS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伺服器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虛擬機也可以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b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作業系統：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Windows 2003/2008/2012  Server</a:t>
                      </a:r>
                      <a:b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CPU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Intel® Pentium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™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2.0GHz 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Memory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4GB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HDD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200MB(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請以貴公司的檔案使用量及年數為考量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而且空間可自由增加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33098"/>
              </p:ext>
            </p:extLst>
          </p:nvPr>
        </p:nvGraphicFramePr>
        <p:xfrm>
          <a:off x="4787900" y="1557338"/>
          <a:ext cx="4032250" cy="576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6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用戶端</a:t>
                      </a:r>
                    </a:p>
                  </a:txBody>
                  <a:tcPr marL="0" marR="0" marT="0" marB="0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146334"/>
              </p:ext>
            </p:extLst>
          </p:nvPr>
        </p:nvGraphicFramePr>
        <p:xfrm>
          <a:off x="4787900" y="2133600"/>
          <a:ext cx="4032250" cy="3455988"/>
        </p:xfrm>
        <a:graphic>
          <a:graphicData uri="http://schemas.openxmlformats.org/drawingml/2006/table">
            <a:tbl>
              <a:tblPr firstRow="1" firstCol="1" bandRow="1"/>
              <a:tblGrid>
                <a:gridCol w="4032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5598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作業系統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Windows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XP SP3</a:t>
                      </a:r>
                      <a:r>
                        <a:rPr lang="zh-TW" sz="20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CPU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(CPU)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Intel Pentium IV 1.8GHz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Memory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1GB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HDD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300MB 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新細明體"/>
                          <a:ea typeface="新細明體"/>
                        </a:rPr>
                        <a:t> </a:t>
                      </a:r>
                      <a:endParaRPr lang="zh-TW" sz="12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線接點 39"/>
          <p:cNvCxnSpPr/>
          <p:nvPr/>
        </p:nvCxnSpPr>
        <p:spPr>
          <a:xfrm flipV="1">
            <a:off x="4427984" y="2435147"/>
            <a:ext cx="0" cy="593340"/>
          </a:xfrm>
          <a:prstGeom prst="lin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7" name="直線接點 46"/>
          <p:cNvCxnSpPr/>
          <p:nvPr/>
        </p:nvCxnSpPr>
        <p:spPr>
          <a:xfrm flipV="1">
            <a:off x="1033463" y="2497138"/>
            <a:ext cx="0" cy="693737"/>
          </a:xfrm>
          <a:prstGeom prst="lin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5" name="直線接點 44"/>
          <p:cNvCxnSpPr/>
          <p:nvPr/>
        </p:nvCxnSpPr>
        <p:spPr>
          <a:xfrm flipV="1">
            <a:off x="2340272" y="2492375"/>
            <a:ext cx="0" cy="695325"/>
          </a:xfrm>
          <a:prstGeom prst="lin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3" name="直線接點 42"/>
          <p:cNvCxnSpPr/>
          <p:nvPr/>
        </p:nvCxnSpPr>
        <p:spPr>
          <a:xfrm flipV="1">
            <a:off x="1908473" y="2141538"/>
            <a:ext cx="0" cy="207963"/>
          </a:xfrm>
          <a:prstGeom prst="lin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32" name="圓角矩形 31"/>
          <p:cNvSpPr/>
          <p:nvPr/>
        </p:nvSpPr>
        <p:spPr bwMode="auto">
          <a:xfrm>
            <a:off x="1763688" y="2997200"/>
            <a:ext cx="1336005" cy="3055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zh-TW" altLang="en-US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 Unicode MS" pitchFamily="34" charset="-120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251520" y="2997200"/>
            <a:ext cx="1352078" cy="3055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zh-TW" altLang="en-US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 Unicode MS" pitchFamily="34" charset="-120"/>
            </a:endParaRPr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n-ea"/>
              </a:rPr>
              <a:t>前置環境權限示意圖</a:t>
            </a:r>
            <a:endParaRPr lang="zh-TW" altLang="en-US" dirty="0">
              <a:latin typeface="+mn-ea"/>
            </a:endParaRPr>
          </a:p>
        </p:txBody>
      </p:sp>
      <p:sp>
        <p:nvSpPr>
          <p:cNvPr id="5131" name="頁尾版面配置區 3"/>
          <p:cNvSpPr txBox="1">
            <a:spLocks/>
          </p:cNvSpPr>
          <p:nvPr/>
        </p:nvSpPr>
        <p:spPr bwMode="auto">
          <a:xfrm>
            <a:off x="3836988" y="6524625"/>
            <a:ext cx="5199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eaLnBrk="0" hangingPunct="0"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eaLnBrk="0" hangingPunct="0"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eaLnBrk="0" hangingPunct="0"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eaLnBrk="0" hangingPunct="0"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algn="r"/>
            <a:r>
              <a:rPr lang="en-US" altLang="zh-TW" sz="800">
                <a:solidFill>
                  <a:srgbClr val="EAEAEA"/>
                </a:solidFill>
                <a:ea typeface="新細明體" charset="-120"/>
              </a:rPr>
              <a:t>© 1996-2008 W&amp;Jsoft Inc. All rights reserved.</a:t>
            </a:r>
          </a:p>
        </p:txBody>
      </p:sp>
      <p:pic>
        <p:nvPicPr>
          <p:cNvPr id="5132" name="Picture 3" descr="C:\Users\logosam\Downloads\man_brown_97465\Man_Brown_Icon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9638"/>
            <a:ext cx="1016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4" descr="C:\Users\logosam\Downloads\man_dbrown_97466\Man_DBrown_Icon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3" y="3284538"/>
            <a:ext cx="885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" descr="C:\Users\logosam\Dropbox\圖庫\Man_Black_Icon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425"/>
            <a:ext cx="8699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4" descr="C:\Users\logosam\Downloads\man_dbrown_97466\Man_DBrown_Icon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538"/>
            <a:ext cx="885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" descr="C:\Users\logosam\Dropbox\圖庫\Man_Black_Icon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87" y="4797425"/>
            <a:ext cx="8699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483023" y="1773238"/>
            <a:ext cx="23685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0" dirty="0" smtClean="0">
                <a:latin typeface="+mn-ea"/>
                <a:ea typeface="+mn-ea"/>
              </a:rPr>
              <a:t>高階主管</a:t>
            </a:r>
            <a:endParaRPr lang="zh-TW" altLang="en-US" b="0" dirty="0">
              <a:latin typeface="+mn-ea"/>
              <a:ea typeface="+mn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915418" y="4067175"/>
            <a:ext cx="23685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0" dirty="0">
                <a:latin typeface="+mn-ea"/>
                <a:ea typeface="+mn-ea"/>
              </a:rPr>
              <a:t>部門</a:t>
            </a:r>
            <a:r>
              <a:rPr lang="en-US" altLang="zh-TW" b="0" dirty="0">
                <a:latin typeface="+mn-ea"/>
                <a:ea typeface="+mn-ea"/>
              </a:rPr>
              <a:t>B</a:t>
            </a:r>
            <a:r>
              <a:rPr lang="zh-TW" altLang="en-US" b="0" dirty="0" smtClean="0">
                <a:latin typeface="+mn-ea"/>
                <a:ea typeface="+mn-ea"/>
              </a:rPr>
              <a:t>主管</a:t>
            </a:r>
            <a:endParaRPr lang="zh-TW" altLang="en-US" b="0" dirty="0">
              <a:latin typeface="+mn-ea"/>
              <a:ea typeface="+mn-ea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907704" y="5579393"/>
            <a:ext cx="23685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0" dirty="0">
                <a:latin typeface="+mn-ea"/>
                <a:ea typeface="+mn-ea"/>
              </a:rPr>
              <a:t>部門</a:t>
            </a:r>
            <a:r>
              <a:rPr lang="en-US" altLang="zh-TW" b="0" dirty="0">
                <a:latin typeface="+mn-ea"/>
                <a:ea typeface="+mn-ea"/>
              </a:rPr>
              <a:t>B</a:t>
            </a:r>
            <a:r>
              <a:rPr lang="zh-TW" altLang="en-US" b="0" dirty="0" smtClean="0">
                <a:latin typeface="+mn-ea"/>
                <a:ea typeface="+mn-ea"/>
              </a:rPr>
              <a:t>成員</a:t>
            </a:r>
            <a:endParaRPr lang="zh-TW" altLang="en-US" b="0" dirty="0">
              <a:latin typeface="+mn-ea"/>
              <a:ea typeface="+mn-ea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31788" y="5580063"/>
            <a:ext cx="23685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0" dirty="0">
                <a:latin typeface="+mn-ea"/>
                <a:ea typeface="+mn-ea"/>
              </a:rPr>
              <a:t>部門</a:t>
            </a:r>
            <a:r>
              <a:rPr lang="en-US" altLang="zh-TW" b="0" dirty="0">
                <a:latin typeface="+mn-ea"/>
                <a:ea typeface="+mn-ea"/>
              </a:rPr>
              <a:t>A</a:t>
            </a:r>
            <a:r>
              <a:rPr lang="zh-TW" altLang="en-US" b="0" dirty="0" smtClean="0">
                <a:latin typeface="+mn-ea"/>
                <a:ea typeface="+mn-ea"/>
              </a:rPr>
              <a:t>成員</a:t>
            </a:r>
            <a:endParaRPr lang="zh-TW" altLang="en-US" b="0" dirty="0">
              <a:latin typeface="+mn-ea"/>
              <a:ea typeface="+mn-ea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31242" y="4076700"/>
            <a:ext cx="23685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0" dirty="0">
                <a:latin typeface="+mn-ea"/>
                <a:ea typeface="+mn-ea"/>
              </a:rPr>
              <a:t>部門</a:t>
            </a:r>
            <a:r>
              <a:rPr lang="en-US" altLang="zh-TW" b="0" dirty="0">
                <a:latin typeface="+mn-ea"/>
                <a:ea typeface="+mn-ea"/>
              </a:rPr>
              <a:t>A</a:t>
            </a:r>
            <a:r>
              <a:rPr lang="zh-TW" altLang="en-US" b="0" dirty="0" smtClean="0">
                <a:latin typeface="+mn-ea"/>
                <a:ea typeface="+mn-ea"/>
              </a:rPr>
              <a:t>主管</a:t>
            </a:r>
            <a:endParaRPr lang="zh-TW" altLang="en-US" b="0" dirty="0">
              <a:latin typeface="+mn-ea"/>
              <a:ea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7405" y="6053162"/>
            <a:ext cx="11842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0" dirty="0">
                <a:latin typeface="+mn-ea"/>
                <a:ea typeface="+mn-ea"/>
              </a:rPr>
              <a:t>部門</a:t>
            </a:r>
            <a:r>
              <a:rPr lang="en-US" altLang="zh-TW" b="0" dirty="0">
                <a:latin typeface="+mn-ea"/>
                <a:ea typeface="+mn-ea"/>
              </a:rPr>
              <a:t>A</a:t>
            </a:r>
            <a:endParaRPr lang="zh-TW" altLang="en-US" b="0" dirty="0">
              <a:latin typeface="+mn-ea"/>
              <a:ea typeface="+mn-ea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123728" y="6044610"/>
            <a:ext cx="978740" cy="447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0" dirty="0">
                <a:latin typeface="+mn-ea"/>
                <a:ea typeface="+mn-ea"/>
              </a:rPr>
              <a:t>部門</a:t>
            </a:r>
            <a:r>
              <a:rPr lang="en-US" altLang="zh-TW" b="0" dirty="0">
                <a:latin typeface="+mn-ea"/>
                <a:ea typeface="+mn-ea"/>
              </a:rPr>
              <a:t>B</a:t>
            </a:r>
            <a:endParaRPr lang="zh-TW" altLang="en-US" b="0" dirty="0">
              <a:latin typeface="+mn-ea"/>
              <a:ea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652120" y="1667381"/>
            <a:ext cx="3529013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600" b="0" dirty="0" smtClean="0">
                <a:solidFill>
                  <a:schemeClr val="tx1"/>
                </a:solidFill>
                <a:latin typeface="+mn-ea"/>
                <a:ea typeface="+mn-ea"/>
              </a:rPr>
              <a:t>使用者權限</a:t>
            </a:r>
            <a:endParaRPr lang="en-US" altLang="zh-TW" sz="16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ctr">
              <a:defRPr/>
            </a:pPr>
            <a:endParaRPr lang="en-US" altLang="zh-TW" sz="16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en-US" sz="1600" b="0" dirty="0">
                <a:solidFill>
                  <a:schemeClr val="tx1"/>
                </a:solidFill>
                <a:latin typeface="+mn-ea"/>
                <a:ea typeface="+mn-ea"/>
              </a:rPr>
              <a:t>高階主管</a:t>
            </a:r>
            <a:endParaRPr lang="en-US" altLang="zh-TW" sz="16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TW" altLang="en-US" sz="1600" b="0" dirty="0" smtClean="0">
                <a:solidFill>
                  <a:schemeClr val="tx1"/>
                </a:solidFill>
                <a:latin typeface="+mn-ea"/>
                <a:ea typeface="+mn-ea"/>
              </a:rPr>
              <a:t>可</a:t>
            </a:r>
            <a:r>
              <a:rPr lang="zh-TW" altLang="en-US" sz="1600" b="0" dirty="0">
                <a:solidFill>
                  <a:schemeClr val="tx1"/>
                </a:solidFill>
                <a:latin typeface="+mn-ea"/>
                <a:ea typeface="+mn-ea"/>
              </a:rPr>
              <a:t>自行解密</a:t>
            </a:r>
            <a:r>
              <a:rPr lang="en-US" altLang="zh-TW" sz="1600" b="0" dirty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TW" altLang="en-US" sz="1600" b="0" dirty="0">
                <a:solidFill>
                  <a:schemeClr val="tx1"/>
                </a:solidFill>
                <a:latin typeface="+mn-ea"/>
                <a:ea typeface="+mn-ea"/>
              </a:rPr>
              <a:t>轉流通</a:t>
            </a:r>
            <a:endParaRPr lang="en-US" altLang="zh-TW" sz="1600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TW" altLang="en-US" sz="1600" b="0" dirty="0" smtClean="0">
                <a:solidFill>
                  <a:schemeClr val="tx1"/>
                </a:solidFill>
                <a:latin typeface="+mn-ea"/>
                <a:ea typeface="+mn-ea"/>
              </a:rPr>
              <a:t>不管制瀏覽器浮水印</a:t>
            </a:r>
            <a:endParaRPr lang="en-US" altLang="zh-TW" sz="16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TW" sz="1600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zh-TW" altLang="en-US" sz="1600" b="0" dirty="0">
                <a:solidFill>
                  <a:schemeClr val="tx1"/>
                </a:solidFill>
                <a:latin typeface="+mn-ea"/>
                <a:ea typeface="+mn-ea"/>
              </a:rPr>
              <a:t>部門</a:t>
            </a:r>
            <a:r>
              <a:rPr lang="zh-TW" altLang="en-US" sz="1600" b="0" dirty="0" smtClean="0">
                <a:solidFill>
                  <a:schemeClr val="tx1"/>
                </a:solidFill>
                <a:latin typeface="+mn-ea"/>
                <a:ea typeface="+mn-ea"/>
              </a:rPr>
              <a:t>主管</a:t>
            </a:r>
            <a:endParaRPr lang="en-US" altLang="zh-TW" sz="16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zh-TW" altLang="en-US" sz="1600" b="0" dirty="0">
                <a:solidFill>
                  <a:schemeClr val="tx1"/>
                </a:solidFill>
                <a:latin typeface="+mn-ea"/>
                <a:ea typeface="+mn-ea"/>
              </a:rPr>
              <a:t>解</a:t>
            </a:r>
            <a:r>
              <a:rPr lang="zh-TW" altLang="en-US" sz="1600" b="0" dirty="0" smtClean="0">
                <a:solidFill>
                  <a:schemeClr val="tx1"/>
                </a:solidFill>
                <a:latin typeface="+mn-ea"/>
                <a:ea typeface="+mn-ea"/>
              </a:rPr>
              <a:t>密</a:t>
            </a:r>
            <a:r>
              <a:rPr lang="en-US" altLang="zh-TW" sz="1600" b="0" dirty="0" smtClean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TW" altLang="en-US" sz="1600" b="0" dirty="0" smtClean="0">
                <a:solidFill>
                  <a:schemeClr val="tx1"/>
                </a:solidFill>
                <a:latin typeface="+mn-ea"/>
                <a:ea typeface="+mn-ea"/>
              </a:rPr>
              <a:t>轉流通由高階主管審核</a:t>
            </a:r>
            <a:endParaRPr lang="en-US" altLang="zh-TW" sz="16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zh-TW" altLang="en-US" sz="1600" b="0" dirty="0">
                <a:solidFill>
                  <a:schemeClr val="tx1"/>
                </a:solidFill>
                <a:latin typeface="+mn-ea"/>
                <a:ea typeface="+mn-ea"/>
              </a:rPr>
              <a:t>管制瀏覽器浮水</a:t>
            </a:r>
            <a:r>
              <a:rPr lang="zh-TW" altLang="en-US" sz="1600" b="0" dirty="0" smtClean="0">
                <a:solidFill>
                  <a:schemeClr val="tx1"/>
                </a:solidFill>
                <a:latin typeface="+mn-ea"/>
                <a:ea typeface="+mn-ea"/>
              </a:rPr>
              <a:t>印</a:t>
            </a:r>
            <a:endParaRPr lang="en-US" altLang="zh-TW" sz="16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TW" sz="1600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lvl="0" indent="-342900">
              <a:buFont typeface="+mj-lt"/>
              <a:buAutoNum type="arabicPeriod" startAt="3"/>
              <a:defRPr/>
            </a:pPr>
            <a:r>
              <a:rPr lang="zh-TW" altLang="en-US" sz="1600" b="0" dirty="0" smtClean="0">
                <a:solidFill>
                  <a:srgbClr val="000000"/>
                </a:solidFill>
                <a:latin typeface="標楷體"/>
                <a:ea typeface="標楷體"/>
              </a:rPr>
              <a:t>部門</a:t>
            </a:r>
            <a:r>
              <a:rPr lang="zh-TW" altLang="en-US" sz="1600" b="0" dirty="0">
                <a:solidFill>
                  <a:srgbClr val="000000"/>
                </a:solidFill>
                <a:latin typeface="標楷體"/>
                <a:ea typeface="標楷體"/>
              </a:rPr>
              <a:t>成員</a:t>
            </a:r>
            <a:endParaRPr lang="en-US" altLang="zh-TW" sz="1600" b="0" dirty="0">
              <a:solidFill>
                <a:srgbClr val="000000"/>
              </a:solidFill>
              <a:latin typeface="標楷體"/>
              <a:ea typeface="標楷體"/>
            </a:endParaRP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zh-TW" altLang="en-US" sz="1600" b="0" dirty="0">
                <a:solidFill>
                  <a:srgbClr val="000000"/>
                </a:solidFill>
                <a:latin typeface="標楷體"/>
                <a:ea typeface="標楷體"/>
              </a:rPr>
              <a:t>解密</a:t>
            </a:r>
            <a:r>
              <a:rPr lang="en-US" altLang="zh-TW" sz="1600" b="0" dirty="0">
                <a:solidFill>
                  <a:srgbClr val="000000"/>
                </a:solidFill>
                <a:latin typeface="標楷體"/>
                <a:ea typeface="標楷體"/>
              </a:rPr>
              <a:t>/</a:t>
            </a:r>
            <a:r>
              <a:rPr lang="zh-TW" altLang="en-US" sz="1600" b="0" dirty="0">
                <a:solidFill>
                  <a:srgbClr val="000000"/>
                </a:solidFill>
                <a:latin typeface="標楷體"/>
                <a:ea typeface="標楷體"/>
              </a:rPr>
              <a:t>轉流通</a:t>
            </a:r>
            <a:r>
              <a:rPr lang="zh-TW" altLang="en-US" sz="1600" b="0" dirty="0" smtClean="0">
                <a:solidFill>
                  <a:srgbClr val="000000"/>
                </a:solidFill>
                <a:latin typeface="標楷體"/>
                <a:ea typeface="標楷體"/>
              </a:rPr>
              <a:t>由部門主管</a:t>
            </a:r>
            <a:r>
              <a:rPr lang="zh-TW" altLang="en-US" sz="1600" b="0" dirty="0">
                <a:solidFill>
                  <a:srgbClr val="000000"/>
                </a:solidFill>
                <a:latin typeface="標楷體"/>
                <a:ea typeface="標楷體"/>
              </a:rPr>
              <a:t>審核</a:t>
            </a:r>
            <a:endParaRPr lang="en-US" altLang="zh-TW" sz="1600" b="0" dirty="0">
              <a:solidFill>
                <a:srgbClr val="000000"/>
              </a:solidFill>
              <a:latin typeface="標楷體"/>
              <a:ea typeface="標楷體"/>
            </a:endParaRP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zh-TW" altLang="en-US" sz="1600" b="0" dirty="0">
                <a:solidFill>
                  <a:srgbClr val="000000"/>
                </a:solidFill>
                <a:latin typeface="標楷體"/>
                <a:ea typeface="標楷體"/>
              </a:rPr>
              <a:t>管制瀏覽器浮水</a:t>
            </a:r>
            <a:r>
              <a:rPr lang="zh-TW" altLang="en-US" sz="1600" b="0" dirty="0" smtClean="0">
                <a:solidFill>
                  <a:srgbClr val="000000"/>
                </a:solidFill>
                <a:latin typeface="標楷體"/>
                <a:ea typeface="標楷體"/>
              </a:rPr>
              <a:t>印</a:t>
            </a:r>
            <a:endParaRPr lang="en-US" altLang="zh-TW" sz="1600" b="0" dirty="0" smtClean="0">
              <a:solidFill>
                <a:srgbClr val="000000"/>
              </a:solidFill>
              <a:latin typeface="標楷體"/>
              <a:ea typeface="標楷體"/>
            </a:endParaRPr>
          </a:p>
          <a:p>
            <a:pPr marL="342900" lvl="0" indent="-342900">
              <a:buFont typeface="Arial" pitchFamily="34" charset="0"/>
              <a:buChar char="•"/>
              <a:defRPr/>
            </a:pPr>
            <a:endParaRPr lang="en-US" altLang="zh-TW" sz="1600" b="0" dirty="0">
              <a:solidFill>
                <a:srgbClr val="000000"/>
              </a:solidFill>
              <a:latin typeface="標楷體"/>
              <a:ea typeface="標楷體"/>
            </a:endParaRPr>
          </a:p>
          <a:p>
            <a:pPr lvl="0">
              <a:defRPr/>
            </a:pPr>
            <a:r>
              <a:rPr lang="zh-TW" altLang="en-US" sz="1600" b="0" dirty="0" smtClean="0">
                <a:solidFill>
                  <a:srgbClr val="000000"/>
                </a:solidFill>
                <a:latin typeface="標楷體"/>
                <a:ea typeface="標楷體"/>
              </a:rPr>
              <a:t>細部加密檔案權限如複製、列印、截圖等可調整</a:t>
            </a:r>
            <a:endParaRPr lang="zh-TW" altLang="en-US" sz="1600" b="0" dirty="0">
              <a:solidFill>
                <a:srgbClr val="000000"/>
              </a:solidFill>
              <a:latin typeface="標楷體"/>
              <a:ea typeface="標楷體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8604250" y="358775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1" name="圓柱 40"/>
          <p:cNvSpPr/>
          <p:nvPr/>
        </p:nvSpPr>
        <p:spPr>
          <a:xfrm rot="5400000">
            <a:off x="2771601" y="-315119"/>
            <a:ext cx="215900" cy="5545137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+mn-ea"/>
              <a:cs typeface="Arial Unicode MS" panose="020B0604020202020204" pitchFamily="34" charset="-120"/>
            </a:endParaRPr>
          </a:p>
        </p:txBody>
      </p:sp>
      <p:sp>
        <p:nvSpPr>
          <p:cNvPr id="37" name="圓角矩形 36"/>
          <p:cNvSpPr/>
          <p:nvPr/>
        </p:nvSpPr>
        <p:spPr bwMode="auto">
          <a:xfrm>
            <a:off x="3347864" y="2997200"/>
            <a:ext cx="2088232" cy="3055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zh-TW" altLang="en-US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 Unicode MS" pitchFamily="34" charset="-120"/>
            </a:endParaRPr>
          </a:p>
        </p:txBody>
      </p:sp>
      <p:pic>
        <p:nvPicPr>
          <p:cNvPr id="38" name="Picture 3" descr="C:\Users\logosam\Dropbox\圖庫\httpzcoolcomcnpicpngpng_7531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57" y="2745248"/>
            <a:ext cx="895975" cy="86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文字方塊 41"/>
          <p:cNvSpPr txBox="1"/>
          <p:nvPr/>
        </p:nvSpPr>
        <p:spPr>
          <a:xfrm>
            <a:off x="3345892" y="6061911"/>
            <a:ext cx="217120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b="0" dirty="0" smtClean="0">
                <a:latin typeface="+mn-ea"/>
                <a:ea typeface="+mn-ea"/>
              </a:rPr>
              <a:t>File Server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32097" y="3501008"/>
            <a:ext cx="968483" cy="883726"/>
            <a:chOff x="3432097" y="3591941"/>
            <a:chExt cx="968483" cy="883726"/>
          </a:xfrm>
        </p:grpSpPr>
        <p:pic>
          <p:nvPicPr>
            <p:cNvPr id="52" name="Picture 4" descr="C:\Users\Logosam\Dropbox\圖庫\Folder_Tools_Icon_25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150" y="3591941"/>
              <a:ext cx="642938" cy="64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文字方塊 52"/>
            <p:cNvSpPr txBox="1"/>
            <p:nvPr/>
          </p:nvSpPr>
          <p:spPr>
            <a:xfrm>
              <a:off x="3432097" y="4167890"/>
              <a:ext cx="9684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1400" b="0" dirty="0" smtClean="0">
                  <a:latin typeface="+mn-ea"/>
                  <a:ea typeface="+mn-ea"/>
                </a:rPr>
                <a:t>A</a:t>
              </a:r>
              <a:endParaRPr lang="zh-TW" altLang="en-US" sz="1400" b="0" dirty="0">
                <a:latin typeface="+mn-ea"/>
                <a:ea typeface="+mn-ea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467613" y="3503680"/>
            <a:ext cx="968483" cy="883726"/>
            <a:chOff x="3432097" y="3591941"/>
            <a:chExt cx="968483" cy="883726"/>
          </a:xfrm>
        </p:grpSpPr>
        <p:pic>
          <p:nvPicPr>
            <p:cNvPr id="55" name="Picture 4" descr="C:\Users\Logosam\Dropbox\圖庫\Folder_Tools_Icon_25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150" y="3591941"/>
              <a:ext cx="642938" cy="64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文字方塊 55"/>
            <p:cNvSpPr txBox="1"/>
            <p:nvPr/>
          </p:nvSpPr>
          <p:spPr>
            <a:xfrm>
              <a:off x="3432097" y="4167890"/>
              <a:ext cx="9684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1400" b="0" dirty="0" smtClean="0">
                  <a:latin typeface="+mn-ea"/>
                  <a:ea typeface="+mn-ea"/>
                </a:rPr>
                <a:t>B</a:t>
              </a:r>
              <a:endParaRPr lang="zh-TW" altLang="en-US" sz="1400" b="0" dirty="0">
                <a:latin typeface="+mn-ea"/>
                <a:ea typeface="+mn-ea"/>
              </a:endParaRP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3419872" y="4365104"/>
            <a:ext cx="968483" cy="883726"/>
            <a:chOff x="3432097" y="3591941"/>
            <a:chExt cx="968483" cy="883726"/>
          </a:xfrm>
        </p:grpSpPr>
        <p:pic>
          <p:nvPicPr>
            <p:cNvPr id="58" name="Picture 4" descr="C:\Users\Logosam\Dropbox\圖庫\Folder_Tools_Icon_25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150" y="3591941"/>
              <a:ext cx="642938" cy="64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文字方塊 58"/>
            <p:cNvSpPr txBox="1"/>
            <p:nvPr/>
          </p:nvSpPr>
          <p:spPr>
            <a:xfrm>
              <a:off x="3432097" y="4167890"/>
              <a:ext cx="9684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1400" b="0" dirty="0" smtClean="0">
                  <a:latin typeface="+mn-ea"/>
                  <a:ea typeface="+mn-ea"/>
                </a:rPr>
                <a:t>Share</a:t>
              </a:r>
              <a:endParaRPr lang="zh-TW" altLang="en-US" sz="1400" b="0" dirty="0">
                <a:latin typeface="+mn-ea"/>
                <a:ea typeface="+mn-ea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4472588" y="4365104"/>
            <a:ext cx="968483" cy="883726"/>
            <a:chOff x="3432097" y="3591941"/>
            <a:chExt cx="968483" cy="883726"/>
          </a:xfrm>
        </p:grpSpPr>
        <p:pic>
          <p:nvPicPr>
            <p:cNvPr id="61" name="Picture 4" descr="C:\Users\Logosam\Dropbox\圖庫\Folder_Tools_Icon_25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150" y="3591941"/>
              <a:ext cx="642938" cy="64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文字方塊 61"/>
            <p:cNvSpPr txBox="1"/>
            <p:nvPr/>
          </p:nvSpPr>
          <p:spPr>
            <a:xfrm>
              <a:off x="3432097" y="4167890"/>
              <a:ext cx="9684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1400" b="0" dirty="0" smtClean="0">
                  <a:latin typeface="+mn-ea"/>
                  <a:ea typeface="+mn-ea"/>
                </a:rPr>
                <a:t>Dec</a:t>
              </a:r>
              <a:endParaRPr lang="zh-TW" altLang="en-US" sz="1400" b="0" dirty="0">
                <a:latin typeface="+mn-ea"/>
                <a:ea typeface="+mn-ea"/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3963557" y="5137562"/>
            <a:ext cx="968483" cy="883726"/>
            <a:chOff x="3432097" y="3591941"/>
            <a:chExt cx="968483" cy="883726"/>
          </a:xfrm>
        </p:grpSpPr>
        <p:pic>
          <p:nvPicPr>
            <p:cNvPr id="64" name="Picture 4" descr="C:\Users\Logosam\Dropbox\圖庫\Folder_Tools_Icon_25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150" y="3591941"/>
              <a:ext cx="642938" cy="64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文字方塊 64"/>
            <p:cNvSpPr txBox="1"/>
            <p:nvPr/>
          </p:nvSpPr>
          <p:spPr>
            <a:xfrm>
              <a:off x="3432097" y="4167890"/>
              <a:ext cx="9684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1400" b="0" dirty="0" err="1" smtClean="0">
                  <a:latin typeface="+mn-ea"/>
                  <a:ea typeface="+mn-ea"/>
                </a:rPr>
                <a:t>Exc</a:t>
              </a:r>
              <a:endParaRPr lang="zh-TW" altLang="en-US" sz="1400" b="0" dirty="0">
                <a:latin typeface="+mn-ea"/>
                <a:ea typeface="+mn-ea"/>
              </a:endParaRPr>
            </a:p>
          </p:txBody>
        </p:sp>
      </p:grp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測試項目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+mj-ea"/>
              <a:buAutoNum type="ea1ChtPeriod"/>
              <a:defRPr/>
            </a:pPr>
            <a:r>
              <a:rPr lang="zh-TW" altLang="en-US" sz="1800" b="1" dirty="0"/>
              <a:t>檔案保護</a:t>
            </a:r>
            <a:r>
              <a:rPr lang="zh-TW" altLang="zh-TW" sz="1800" b="1" dirty="0" smtClean="0"/>
              <a:t>測試情境</a:t>
            </a:r>
            <a:endParaRPr lang="en-US" altLang="zh-TW" sz="1800" b="1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en-US" altLang="zh-TW" sz="1400" dirty="0" smtClean="0"/>
              <a:t>File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Server </a:t>
            </a:r>
            <a:r>
              <a:rPr lang="zh-TW" altLang="en-US" sz="1400" dirty="0" smtClean="0"/>
              <a:t>監控加密情境</a:t>
            </a:r>
            <a:endParaRPr lang="en-US" altLang="zh-TW" sz="1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 smtClean="0"/>
              <a:t>內部</a:t>
            </a:r>
            <a:r>
              <a:rPr lang="en-US" altLang="zh-TW" sz="1400" dirty="0" smtClean="0"/>
              <a:t>Agent </a:t>
            </a:r>
            <a:r>
              <a:rPr lang="zh-TW" altLang="en-US" sz="1400" dirty="0" smtClean="0"/>
              <a:t>操作情境</a:t>
            </a:r>
            <a:endParaRPr lang="en-US" altLang="zh-TW" sz="1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/>
              <a:t>檔案解密</a:t>
            </a:r>
            <a:r>
              <a:rPr lang="en-US" altLang="zh-TW" sz="1400" dirty="0"/>
              <a:t>/</a:t>
            </a:r>
            <a:r>
              <a:rPr lang="zh-TW" altLang="en-US" sz="1400" dirty="0"/>
              <a:t>轉流通審核機制</a:t>
            </a:r>
            <a:endParaRPr lang="en-US" altLang="zh-TW" sz="14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 smtClean="0"/>
              <a:t>外部</a:t>
            </a:r>
            <a:r>
              <a:rPr lang="en-US" altLang="zh-TW" sz="1400" dirty="0" smtClean="0"/>
              <a:t>Viewer</a:t>
            </a:r>
            <a:r>
              <a:rPr lang="zh-TW" altLang="en-US" sz="1400" dirty="0" smtClean="0"/>
              <a:t>閱讀情境</a:t>
            </a:r>
            <a:endParaRPr lang="en-US" altLang="zh-TW" sz="1400" dirty="0" smtClean="0"/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+mj-ea"/>
              <a:buAutoNum type="ea1ChtPeriod"/>
              <a:defRPr/>
            </a:pPr>
            <a:r>
              <a:rPr lang="zh-TW" altLang="zh-TW" sz="1800" b="1" dirty="0" smtClean="0"/>
              <a:t>系統</a:t>
            </a:r>
            <a:r>
              <a:rPr lang="zh-TW" altLang="zh-TW" sz="1800" b="1" dirty="0"/>
              <a:t>內網與外網的做法</a:t>
            </a:r>
            <a:endParaRPr lang="en-US" altLang="zh-TW" sz="18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 smtClean="0"/>
              <a:t>漫遊機制</a:t>
            </a:r>
            <a:r>
              <a:rPr lang="en-US" altLang="zh-TW" sz="1400" dirty="0" smtClean="0"/>
              <a:t>/</a:t>
            </a:r>
            <a:r>
              <a:rPr lang="zh-TW" altLang="en-US" sz="1400" dirty="0" smtClean="0"/>
              <a:t>防災機制</a:t>
            </a:r>
            <a:endParaRPr lang="en-US" altLang="zh-TW" sz="1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zh-TW" altLang="en-US" sz="1400" dirty="0" smtClean="0"/>
              <a:t>長期出差申請機制</a:t>
            </a:r>
            <a:endParaRPr lang="en-US" altLang="zh-TW" sz="1400" dirty="0" smtClean="0"/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+mj-ea"/>
              <a:buAutoNum type="ea1ChtPeriod"/>
              <a:defRPr/>
            </a:pPr>
            <a:r>
              <a:rPr lang="zh-TW" altLang="zh-TW" sz="1800" b="1" dirty="0" smtClean="0"/>
              <a:t>文件</a:t>
            </a:r>
            <a:r>
              <a:rPr lang="zh-TW" altLang="zh-TW" sz="1800" b="1" dirty="0"/>
              <a:t>都無法開啟，</a:t>
            </a:r>
            <a:r>
              <a:rPr lang="zh-TW" altLang="zh-TW" sz="1800" b="1" dirty="0" smtClean="0"/>
              <a:t>毀損處理</a:t>
            </a:r>
            <a:r>
              <a:rPr lang="zh-TW" altLang="en-US" sz="1800" b="1" dirty="0" smtClean="0"/>
              <a:t>方法</a:t>
            </a:r>
            <a:endParaRPr lang="en-US" altLang="zh-TW" sz="1800" b="1" dirty="0" smtClean="0"/>
          </a:p>
          <a:p>
            <a:pPr marL="742950" lvl="2" indent="-28575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p"/>
              <a:defRPr/>
            </a:pPr>
            <a:r>
              <a:rPr lang="en-US" altLang="zh-TW" sz="1400" dirty="0"/>
              <a:t>DS </a:t>
            </a:r>
            <a:r>
              <a:rPr lang="zh-TW" altLang="en-US" sz="1400" dirty="0"/>
              <a:t>還原</a:t>
            </a:r>
            <a:r>
              <a:rPr lang="zh-TW" altLang="en-US" sz="1400" dirty="0" smtClean="0"/>
              <a:t>版本</a:t>
            </a:r>
            <a:endParaRPr lang="en-US" altLang="zh-TW" sz="1400" dirty="0"/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+mj-ea"/>
              <a:buAutoNum type="ea1ChtPeriod"/>
              <a:defRPr/>
            </a:pPr>
            <a:r>
              <a:rPr lang="zh-TW" altLang="en-US" sz="1800" b="1" dirty="0" smtClean="0"/>
              <a:t>其他產品特色項目與操作</a:t>
            </a:r>
            <a:endParaRPr lang="zh-TW" altLang="zh-TW" sz="1800" b="1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zh-TW" sz="1400" dirty="0" smtClean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zh-TW" sz="1400" dirty="0" smtClean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zh-TW" sz="1400" dirty="0" smtClean="0"/>
          </a:p>
          <a:p>
            <a:pPr>
              <a:buFont typeface="Wingdings" pitchFamily="2" charset="2"/>
              <a:buChar char="p"/>
              <a:defRPr/>
            </a:pP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0363" y="908720"/>
            <a:ext cx="7199312" cy="13681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u="sng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線接點 49"/>
          <p:cNvCxnSpPr/>
          <p:nvPr/>
        </p:nvCxnSpPr>
        <p:spPr>
          <a:xfrm flipV="1">
            <a:off x="6208370" y="2376921"/>
            <a:ext cx="0" cy="693738"/>
          </a:xfrm>
          <a:prstGeom prst="lin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2" name="直線接點 41"/>
          <p:cNvCxnSpPr/>
          <p:nvPr/>
        </p:nvCxnSpPr>
        <p:spPr>
          <a:xfrm flipV="1">
            <a:off x="2801692" y="2354619"/>
            <a:ext cx="0" cy="693738"/>
          </a:xfrm>
          <a:prstGeom prst="lin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6" name="直線接點 45"/>
          <p:cNvCxnSpPr/>
          <p:nvPr/>
        </p:nvCxnSpPr>
        <p:spPr>
          <a:xfrm flipV="1">
            <a:off x="4373269" y="2371182"/>
            <a:ext cx="0" cy="693738"/>
          </a:xfrm>
          <a:prstGeom prst="lin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1167810" y="2349500"/>
            <a:ext cx="0" cy="693738"/>
          </a:xfrm>
          <a:prstGeom prst="lin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4217988" y="1654175"/>
            <a:ext cx="0" cy="695325"/>
          </a:xfrm>
          <a:prstGeom prst="lin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zh-TW" dirty="0" smtClean="0">
                <a:latin typeface="+mn-ea"/>
                <a:ea typeface="+mn-ea"/>
              </a:rPr>
              <a:t>File</a:t>
            </a:r>
            <a:r>
              <a:rPr lang="zh-TW" altLang="en-US" dirty="0" smtClean="0">
                <a:latin typeface="+mn-ea"/>
                <a:ea typeface="+mn-ea"/>
              </a:rPr>
              <a:t> </a:t>
            </a:r>
            <a:r>
              <a:rPr lang="en-US" altLang="zh-TW" dirty="0" smtClean="0">
                <a:latin typeface="+mn-ea"/>
                <a:ea typeface="+mn-ea"/>
              </a:rPr>
              <a:t>Server </a:t>
            </a:r>
            <a:r>
              <a:rPr lang="zh-TW" altLang="en-US" dirty="0">
                <a:latin typeface="+mn-ea"/>
                <a:ea typeface="+mn-ea"/>
              </a:rPr>
              <a:t>監控加密</a:t>
            </a:r>
            <a:r>
              <a:rPr lang="zh-TW" altLang="en-US" dirty="0" smtClean="0">
                <a:latin typeface="+mn-ea"/>
                <a:ea typeface="+mn-ea"/>
              </a:rPr>
              <a:t>情境</a:t>
            </a:r>
            <a:endParaRPr lang="zh-TW" altLang="en-US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4228306" y="1673361"/>
            <a:ext cx="217011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400" b="0" dirty="0">
                <a:latin typeface="+mn-ea"/>
                <a:ea typeface="+mn-ea"/>
              </a:rPr>
              <a:t>File Server</a:t>
            </a:r>
            <a:endParaRPr lang="zh-TW" altLang="en-US" sz="1400" b="0" dirty="0">
              <a:latin typeface="+mn-ea"/>
              <a:ea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75213" y="1114425"/>
            <a:ext cx="20732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400" b="0" dirty="0">
                <a:solidFill>
                  <a:srgbClr val="FF0000"/>
                </a:solidFill>
                <a:latin typeface="+mn-ea"/>
                <a:ea typeface="+mn-ea"/>
              </a:rPr>
              <a:t>DS Monitor </a:t>
            </a:r>
            <a:r>
              <a:rPr lang="zh-TW" altLang="en-US" sz="1400" b="0" dirty="0">
                <a:solidFill>
                  <a:srgbClr val="FF0000"/>
                </a:solidFill>
                <a:latin typeface="+mn-ea"/>
                <a:ea typeface="+mn-ea"/>
              </a:rPr>
              <a:t>自動監控</a:t>
            </a:r>
            <a:endParaRPr lang="en-US" altLang="zh-TW" sz="1400" b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8207" name="Picture 3" descr="C:\Users\logosam\Dropbox\圖庫\httpzcoolcomcnpicpngpng_7531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836613"/>
            <a:ext cx="8969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8" name="群組 6"/>
          <p:cNvGrpSpPr>
            <a:grpSpLocks/>
          </p:cNvGrpSpPr>
          <p:nvPr/>
        </p:nvGrpSpPr>
        <p:grpSpPr bwMode="auto">
          <a:xfrm>
            <a:off x="4162425" y="969963"/>
            <a:ext cx="1027113" cy="857250"/>
            <a:chOff x="5025638" y="3372572"/>
            <a:chExt cx="1027279" cy="857808"/>
          </a:xfrm>
        </p:grpSpPr>
        <p:grpSp>
          <p:nvGrpSpPr>
            <p:cNvPr id="8225" name="群組 5"/>
            <p:cNvGrpSpPr>
              <a:grpSpLocks/>
            </p:cNvGrpSpPr>
            <p:nvPr/>
          </p:nvGrpSpPr>
          <p:grpSpPr bwMode="auto">
            <a:xfrm>
              <a:off x="5244787" y="3372572"/>
              <a:ext cx="632890" cy="632492"/>
              <a:chOff x="5244787" y="3372572"/>
              <a:chExt cx="632890" cy="632492"/>
            </a:xfrm>
          </p:grpSpPr>
          <p:pic>
            <p:nvPicPr>
              <p:cNvPr id="12" name="Picture 10" descr="F:\Dropbox\圖庫\Gear_Icon_256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244787" y="3372572"/>
                <a:ext cx="632890" cy="632492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3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/>
              </a:blip>
              <a:srcRect/>
              <a:stretch>
                <a:fillRect/>
              </a:stretch>
            </p:blipFill>
            <p:spPr bwMode="auto">
              <a:xfrm>
                <a:off x="5445558" y="3612385"/>
                <a:ext cx="227283" cy="182756"/>
              </a:xfrm>
              <a:prstGeom prst="ellipse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extLst/>
            </p:spPr>
          </p:pic>
        </p:grpSp>
        <p:sp>
          <p:nvSpPr>
            <p:cNvPr id="8226" name="文字方塊 132"/>
            <p:cNvSpPr txBox="1">
              <a:spLocks noChangeArrowheads="1"/>
            </p:cNvSpPr>
            <p:nvPr/>
          </p:nvSpPr>
          <p:spPr bwMode="auto">
            <a:xfrm>
              <a:off x="5025638" y="3922477"/>
              <a:ext cx="1027279" cy="307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1pPr>
              <a:lvl2pPr>
                <a:defRPr kumimoji="1" sz="24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2pPr>
              <a:lvl3pPr>
                <a:defRPr kumimoji="1" sz="20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5pPr>
              <a:lvl6pPr eaLnBrk="0" hangingPunct="0">
                <a:defRPr kumimoji="1" sz="16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6pPr>
              <a:lvl7pPr eaLnBrk="0" hangingPunct="0">
                <a:defRPr kumimoji="1" sz="16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7pPr>
              <a:lvl8pPr eaLnBrk="0" hangingPunct="0">
                <a:defRPr kumimoji="1" sz="16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8pPr>
              <a:lvl9pPr eaLnBrk="0" hangingPunct="0">
                <a:defRPr kumimoji="1" sz="1600">
                  <a:solidFill>
                    <a:schemeClr val="tx1"/>
                  </a:solidFill>
                  <a:latin typeface="Constantia" pitchFamily="18" charset="0"/>
                  <a:ea typeface="標楷體" pitchFamily="65" charset="-120"/>
                </a:defRPr>
              </a:lvl9pPr>
            </a:lstStyle>
            <a:p>
              <a:pPr algn="ctr" eaLnBrk="1" hangingPunct="1"/>
              <a:endParaRPr lang="zh-TW" altLang="en-US" sz="1400" b="0">
                <a:solidFill>
                  <a:srgbClr val="D60093"/>
                </a:solidFill>
                <a:latin typeface="Arial Unicode MS" pitchFamily="34" charset="-120"/>
                <a:ea typeface="Arial Unicode MS" pitchFamily="34" charset="-120"/>
              </a:endParaRPr>
            </a:p>
          </p:txBody>
        </p:sp>
      </p:grpSp>
      <p:sp>
        <p:nvSpPr>
          <p:cNvPr id="14" name="圓柱 13"/>
          <p:cNvSpPr/>
          <p:nvPr/>
        </p:nvSpPr>
        <p:spPr>
          <a:xfrm rot="5400000">
            <a:off x="4428044" y="-1683455"/>
            <a:ext cx="215904" cy="799289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+mn-ea"/>
              <a:cs typeface="Arial Unicode MS" panose="020B0604020202020204" pitchFamily="34" charset="-12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683568" y="2938750"/>
            <a:ext cx="968483" cy="883726"/>
            <a:chOff x="3432097" y="3591941"/>
            <a:chExt cx="968483" cy="883726"/>
          </a:xfrm>
        </p:grpSpPr>
        <p:pic>
          <p:nvPicPr>
            <p:cNvPr id="40" name="Picture 4" descr="C:\Users\Logosam\Dropbox\圖庫\Folder_Tools_Icon_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150" y="3591941"/>
              <a:ext cx="642938" cy="64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文字方塊 40"/>
            <p:cNvSpPr txBox="1"/>
            <p:nvPr/>
          </p:nvSpPr>
          <p:spPr>
            <a:xfrm>
              <a:off x="3432097" y="4167890"/>
              <a:ext cx="9684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1400" b="0" dirty="0" smtClean="0">
                  <a:latin typeface="+mn-ea"/>
                  <a:ea typeface="+mn-ea"/>
                </a:rPr>
                <a:t>A</a:t>
              </a:r>
              <a:endParaRPr lang="zh-TW" altLang="en-US" sz="1400" b="0" dirty="0">
                <a:latin typeface="+mn-ea"/>
                <a:ea typeface="+mn-ea"/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2317450" y="2943869"/>
            <a:ext cx="968483" cy="883726"/>
            <a:chOff x="3432097" y="3591941"/>
            <a:chExt cx="968483" cy="883726"/>
          </a:xfrm>
        </p:grpSpPr>
        <p:pic>
          <p:nvPicPr>
            <p:cNvPr id="44" name="Picture 4" descr="C:\Users\Logosam\Dropbox\圖庫\Folder_Tools_Icon_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150" y="3591941"/>
              <a:ext cx="642938" cy="64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文字方塊 44"/>
            <p:cNvSpPr txBox="1"/>
            <p:nvPr/>
          </p:nvSpPr>
          <p:spPr>
            <a:xfrm>
              <a:off x="3432097" y="4167890"/>
              <a:ext cx="9684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1400" b="0" dirty="0" smtClean="0">
                  <a:latin typeface="+mn-ea"/>
                  <a:ea typeface="+mn-ea"/>
                </a:rPr>
                <a:t>B</a:t>
              </a:r>
              <a:endParaRPr lang="zh-TW" altLang="en-US" sz="1400" b="0" dirty="0">
                <a:latin typeface="+mn-ea"/>
                <a:ea typeface="+mn-ea"/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3889027" y="2960432"/>
            <a:ext cx="968483" cy="883726"/>
            <a:chOff x="3432097" y="3591941"/>
            <a:chExt cx="968483" cy="883726"/>
          </a:xfrm>
        </p:grpSpPr>
        <p:pic>
          <p:nvPicPr>
            <p:cNvPr id="48" name="Picture 4" descr="C:\Users\Logosam\Dropbox\圖庫\Folder_Tools_Icon_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150" y="3591941"/>
              <a:ext cx="642938" cy="64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文字方塊 48"/>
            <p:cNvSpPr txBox="1"/>
            <p:nvPr/>
          </p:nvSpPr>
          <p:spPr>
            <a:xfrm>
              <a:off x="3432097" y="4167890"/>
              <a:ext cx="9684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1400" b="0" dirty="0" smtClean="0">
                  <a:latin typeface="+mn-ea"/>
                  <a:ea typeface="+mn-ea"/>
                </a:rPr>
                <a:t>Share</a:t>
              </a:r>
              <a:endParaRPr lang="zh-TW" altLang="en-US" sz="1400" b="0" dirty="0">
                <a:latin typeface="+mn-ea"/>
                <a:ea typeface="+mn-ea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5724128" y="2966171"/>
            <a:ext cx="968483" cy="883726"/>
            <a:chOff x="3432097" y="3591941"/>
            <a:chExt cx="968483" cy="883726"/>
          </a:xfrm>
        </p:grpSpPr>
        <p:pic>
          <p:nvPicPr>
            <p:cNvPr id="52" name="Picture 4" descr="C:\Users\Logosam\Dropbox\圖庫\Folder_Tools_Icon_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150" y="3591941"/>
              <a:ext cx="642938" cy="64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文字方塊 52"/>
            <p:cNvSpPr txBox="1"/>
            <p:nvPr/>
          </p:nvSpPr>
          <p:spPr>
            <a:xfrm>
              <a:off x="3432097" y="4167890"/>
              <a:ext cx="9684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1400" b="0" dirty="0" smtClean="0">
                  <a:latin typeface="+mn-ea"/>
                  <a:ea typeface="+mn-ea"/>
                </a:rPr>
                <a:t>Dec</a:t>
              </a:r>
              <a:endParaRPr lang="zh-TW" altLang="en-US" sz="1400" b="0" dirty="0">
                <a:latin typeface="+mn-ea"/>
                <a:ea typeface="+mn-ea"/>
              </a:endParaRPr>
            </a:p>
          </p:txBody>
        </p:sp>
      </p:grpSp>
      <p:cxnSp>
        <p:nvCxnSpPr>
          <p:cNvPr id="54" name="直線接點 53"/>
          <p:cNvCxnSpPr/>
          <p:nvPr/>
        </p:nvCxnSpPr>
        <p:spPr>
          <a:xfrm flipV="1">
            <a:off x="8068451" y="2339023"/>
            <a:ext cx="0" cy="693738"/>
          </a:xfrm>
          <a:prstGeom prst="lin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grpSp>
        <p:nvGrpSpPr>
          <p:cNvPr id="55" name="群組 54"/>
          <p:cNvGrpSpPr/>
          <p:nvPr/>
        </p:nvGrpSpPr>
        <p:grpSpPr>
          <a:xfrm>
            <a:off x="7584209" y="2928273"/>
            <a:ext cx="968483" cy="883726"/>
            <a:chOff x="3432097" y="3591941"/>
            <a:chExt cx="968483" cy="883726"/>
          </a:xfrm>
        </p:grpSpPr>
        <p:pic>
          <p:nvPicPr>
            <p:cNvPr id="56" name="Picture 4" descr="C:\Users\Logosam\Dropbox\圖庫\Folder_Tools_Icon_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150" y="3591941"/>
              <a:ext cx="642938" cy="64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文字方塊 56"/>
            <p:cNvSpPr txBox="1"/>
            <p:nvPr/>
          </p:nvSpPr>
          <p:spPr>
            <a:xfrm>
              <a:off x="3432097" y="4167890"/>
              <a:ext cx="9684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1400" b="0" dirty="0" err="1" smtClean="0">
                  <a:latin typeface="+mn-ea"/>
                  <a:ea typeface="+mn-ea"/>
                </a:rPr>
                <a:t>Exc</a:t>
              </a:r>
              <a:endParaRPr lang="zh-TW" altLang="en-US" sz="1400" b="0" dirty="0">
                <a:latin typeface="+mn-ea"/>
                <a:ea typeface="+mn-ea"/>
              </a:endParaRPr>
            </a:p>
          </p:txBody>
        </p:sp>
      </p:grpSp>
      <p:sp>
        <p:nvSpPr>
          <p:cNvPr id="58" name="文字方塊 57"/>
          <p:cNvSpPr txBox="1"/>
          <p:nvPr/>
        </p:nvSpPr>
        <p:spPr>
          <a:xfrm>
            <a:off x="2684360" y="4143421"/>
            <a:ext cx="48998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>File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>Server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自動檔案權限管理</a:t>
            </a:r>
            <a:endParaRPr lang="en-US" altLang="zh-TW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>A: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 檔案加密僅</a:t>
            </a:r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>A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部門及高階主管可用</a:t>
            </a:r>
            <a:endParaRPr lang="en-US" altLang="zh-TW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>B: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 檔案</a:t>
            </a:r>
            <a:r>
              <a:rPr lang="zh-TW" altLang="en-US" b="0" dirty="0">
                <a:solidFill>
                  <a:schemeClr val="tx1"/>
                </a:solidFill>
                <a:latin typeface="+mn-ea"/>
                <a:ea typeface="+mn-ea"/>
              </a:rPr>
              <a:t>加密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僅</a:t>
            </a:r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>B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部門</a:t>
            </a:r>
            <a:r>
              <a:rPr lang="zh-TW" altLang="en-US" b="0" dirty="0">
                <a:solidFill>
                  <a:schemeClr val="tx1"/>
                </a:solidFill>
                <a:latin typeface="+mn-ea"/>
                <a:ea typeface="+mn-ea"/>
              </a:rPr>
              <a:t>及高階主管可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用</a:t>
            </a:r>
            <a:endParaRPr lang="en-US" altLang="zh-TW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>Share: 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共用目錄檔案加密皆可使用</a:t>
            </a:r>
            <a:endParaRPr lang="zh-TW" altLang="en-US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>Dec: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 自動解密資料夾</a:t>
            </a:r>
            <a:endParaRPr lang="en-US" altLang="zh-TW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b="0" dirty="0" err="1" smtClean="0">
                <a:solidFill>
                  <a:schemeClr val="tx1"/>
                </a:solidFill>
                <a:latin typeface="+mn-ea"/>
                <a:ea typeface="+mn-ea"/>
              </a:rPr>
              <a:t>Exc</a:t>
            </a:r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>: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 自動轉流通檔資料夾</a:t>
            </a:r>
            <a:endParaRPr lang="en-US" altLang="zh-TW" b="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圓角化同側角落矩形 26"/>
          <p:cNvSpPr/>
          <p:nvPr/>
        </p:nvSpPr>
        <p:spPr bwMode="auto">
          <a:xfrm rot="10800000">
            <a:off x="179388" y="3285778"/>
            <a:ext cx="4105275" cy="2289175"/>
          </a:xfrm>
          <a:prstGeom prst="round2SameRect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zh-TW" altLang="en-US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 Unicode MS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 bwMode="auto">
          <a:xfrm>
            <a:off x="1985963" y="3606453"/>
            <a:ext cx="1982787" cy="1835150"/>
          </a:xfrm>
          <a:prstGeom prst="wedgeRectCallout">
            <a:avLst>
              <a:gd name="adj1" fmla="val -75279"/>
              <a:gd name="adj2" fmla="val -2674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zh-TW" altLang="en-US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 Unicode MS" pitchFamily="34" charset="-120"/>
            </a:endParaRPr>
          </a:p>
        </p:txBody>
      </p:sp>
      <p:sp>
        <p:nvSpPr>
          <p:cNvPr id="6" name="圓角化同側角落矩形 5"/>
          <p:cNvSpPr/>
          <p:nvPr/>
        </p:nvSpPr>
        <p:spPr bwMode="auto">
          <a:xfrm>
            <a:off x="179388" y="980728"/>
            <a:ext cx="4105275" cy="2289175"/>
          </a:xfrm>
          <a:prstGeom prst="round2Same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zh-TW" altLang="en-US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 Unicode MS" pitchFamily="34" charset="-120"/>
            </a:endParaRPr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+mn-ea"/>
                <a:ea typeface="+mn-ea"/>
              </a:rPr>
              <a:t>內部</a:t>
            </a:r>
            <a:r>
              <a:rPr lang="en-US" altLang="zh-TW" dirty="0">
                <a:latin typeface="+mn-ea"/>
                <a:ea typeface="+mn-ea"/>
              </a:rPr>
              <a:t>Agent </a:t>
            </a:r>
            <a:r>
              <a:rPr lang="zh-TW" altLang="en-US" dirty="0">
                <a:latin typeface="+mn-ea"/>
                <a:ea typeface="+mn-ea"/>
              </a:rPr>
              <a:t>操作情境</a:t>
            </a:r>
            <a:endParaRPr lang="zh-TW" altLang="en-US" dirty="0" smtClean="0">
              <a:latin typeface="+mn-ea"/>
              <a:ea typeface="+mn-ea"/>
            </a:endParaRP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988791"/>
            <a:ext cx="45593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字方塊 22"/>
          <p:cNvSpPr txBox="1"/>
          <p:nvPr/>
        </p:nvSpPr>
        <p:spPr>
          <a:xfrm>
            <a:off x="5292725" y="2222153"/>
            <a:ext cx="915988" cy="3397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ctr">
              <a:defRPr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1600" b="0" dirty="0" smtClean="0"/>
              <a:t>明文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7515225" y="2231678"/>
            <a:ext cx="958850" cy="3381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600" b="0" dirty="0">
                <a:solidFill>
                  <a:schemeClr val="tx1"/>
                </a:solidFill>
                <a:latin typeface="+mn-ea"/>
              </a:rPr>
              <a:t>密文</a:t>
            </a:r>
          </a:p>
        </p:txBody>
      </p:sp>
      <p:sp>
        <p:nvSpPr>
          <p:cNvPr id="7179" name="左-右雙向箭號 2"/>
          <p:cNvSpPr>
            <a:spLocks noChangeArrowheads="1"/>
          </p:cNvSpPr>
          <p:nvPr/>
        </p:nvSpPr>
        <p:spPr bwMode="auto">
          <a:xfrm>
            <a:off x="5554663" y="3417541"/>
            <a:ext cx="2590800" cy="822325"/>
          </a:xfrm>
          <a:prstGeom prst="leftRightArrow">
            <a:avLst>
              <a:gd name="adj1" fmla="val 50000"/>
              <a:gd name="adj2" fmla="val 5004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zh-TW" altLang="en-US" b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424488" y="3606453"/>
            <a:ext cx="28082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b="0" dirty="0">
                <a:solidFill>
                  <a:schemeClr val="tx1"/>
                </a:solidFill>
                <a:latin typeface="+mn-ea"/>
                <a:ea typeface="+mn-ea"/>
              </a:rPr>
              <a:t>明密文可同時編輯存取</a:t>
            </a:r>
          </a:p>
        </p:txBody>
      </p:sp>
      <p:grpSp>
        <p:nvGrpSpPr>
          <p:cNvPr id="7181" name="群組 1"/>
          <p:cNvGrpSpPr>
            <a:grpSpLocks/>
          </p:cNvGrpSpPr>
          <p:nvPr/>
        </p:nvGrpSpPr>
        <p:grpSpPr bwMode="auto">
          <a:xfrm>
            <a:off x="636588" y="3284191"/>
            <a:ext cx="1127125" cy="1367770"/>
            <a:chOff x="1141016" y="3184768"/>
            <a:chExt cx="1127429" cy="1369130"/>
          </a:xfrm>
        </p:grpSpPr>
        <p:pic>
          <p:nvPicPr>
            <p:cNvPr id="7188" name="Picture 2" descr="F:\Dropbox\圖庫\Folder_Default_Icon_25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153395" y="3184768"/>
              <a:ext cx="1115050" cy="111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1141016" y="4030158"/>
              <a:ext cx="1008334" cy="5237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  <a:t>File</a:t>
              </a:r>
              <a:br>
                <a:rPr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</a:br>
              <a:r>
                <a:rPr lang="en-US" altLang="zh-TW" sz="1400" b="0" dirty="0" smtClean="0">
                  <a:solidFill>
                    <a:srgbClr val="FF0000"/>
                  </a:solidFill>
                  <a:latin typeface="+mn-ea"/>
                  <a:ea typeface="+mn-ea"/>
                </a:rPr>
                <a:t>Server</a:t>
              </a:r>
              <a:endParaRPr lang="zh-TW" altLang="en-US" sz="1400" b="0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718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3619153"/>
            <a:ext cx="198278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55353"/>
            <a:ext cx="1066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矩形 2"/>
          <p:cNvSpPr>
            <a:spLocks noChangeArrowheads="1"/>
          </p:cNvSpPr>
          <p:nvPr/>
        </p:nvSpPr>
        <p:spPr bwMode="auto">
          <a:xfrm>
            <a:off x="1187624" y="2268191"/>
            <a:ext cx="230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1600" b="0" dirty="0" smtClean="0">
                <a:solidFill>
                  <a:srgbClr val="FF0000"/>
                </a:solidFill>
                <a:latin typeface="+mn-ea"/>
                <a:ea typeface="+mn-ea"/>
              </a:rPr>
              <a:t>自己產生的文件不加密</a:t>
            </a:r>
            <a:endParaRPr lang="zh-TW" altLang="en-US" sz="1600" b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向右箭號 3"/>
          <p:cNvSpPr/>
          <p:nvPr/>
        </p:nvSpPr>
        <p:spPr bwMode="auto">
          <a:xfrm rot="1392390">
            <a:off x="3775075" y="2099916"/>
            <a:ext cx="733425" cy="7207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zh-TW" altLang="en-US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 Unicode MS" pitchFamily="34" charset="-120"/>
            </a:endParaRPr>
          </a:p>
        </p:txBody>
      </p:sp>
      <p:sp>
        <p:nvSpPr>
          <p:cNvPr id="20" name="向右箭號 19"/>
          <p:cNvSpPr/>
          <p:nvPr/>
        </p:nvSpPr>
        <p:spPr bwMode="auto">
          <a:xfrm rot="19273600">
            <a:off x="3775075" y="3422303"/>
            <a:ext cx="733425" cy="7207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zh-TW" altLang="en-US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 Unicode MS" pitchFamily="34" charset="-120"/>
            </a:endParaRPr>
          </a:p>
        </p:txBody>
      </p:sp>
      <p:sp>
        <p:nvSpPr>
          <p:cNvPr id="7187" name="矩形 27"/>
          <p:cNvSpPr>
            <a:spLocks noChangeArrowheads="1"/>
          </p:cNvSpPr>
          <p:nvPr/>
        </p:nvSpPr>
        <p:spPr bwMode="auto">
          <a:xfrm>
            <a:off x="2141538" y="4581178"/>
            <a:ext cx="2070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 b="0" dirty="0" smtClean="0">
                <a:solidFill>
                  <a:srgbClr val="FF0000"/>
                </a:solidFill>
                <a:latin typeface="+mn-ea"/>
                <a:ea typeface="+mn-ea"/>
              </a:rPr>
              <a:t>加</a:t>
            </a:r>
            <a:r>
              <a:rPr lang="zh-TW" altLang="en-US" sz="1600" b="0" dirty="0">
                <a:solidFill>
                  <a:srgbClr val="FF0000"/>
                </a:solidFill>
                <a:latin typeface="+mn-ea"/>
                <a:ea typeface="+mn-ea"/>
              </a:rPr>
              <a:t>密保護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499992" y="4653136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可依權限設定測試</a:t>
            </a:r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>1. 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特定目錄加密檔案是否可正常開啟</a:t>
            </a:r>
            <a:endParaRPr lang="en-US" altLang="zh-TW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>2. 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可開啟之加密檔案內容管制</a:t>
            </a:r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複製貼上</a:t>
            </a:r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浮水印</a:t>
            </a:r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列印等</a:t>
            </a:r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</a:p>
          <a:p>
            <a:r>
              <a:rPr lang="en-US" altLang="zh-TW" b="0" dirty="0" smtClean="0">
                <a:solidFill>
                  <a:schemeClr val="tx1"/>
                </a:solidFill>
                <a:latin typeface="+mn-ea"/>
                <a:ea typeface="+mn-ea"/>
              </a:rPr>
              <a:t>3. 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瀏覽器管制浮水印效果</a:t>
            </a:r>
            <a:endParaRPr lang="zh-TW" altLang="en-US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n-ea"/>
                <a:ea typeface="+mn-ea"/>
              </a:rPr>
              <a:t>解密作業流程</a:t>
            </a:r>
            <a:r>
              <a:rPr lang="en-US" altLang="zh-TW" dirty="0" smtClean="0">
                <a:latin typeface="+mn-ea"/>
                <a:ea typeface="+mn-ea"/>
              </a:rPr>
              <a:t>(</a:t>
            </a:r>
            <a:r>
              <a:rPr lang="zh-TW" altLang="en-US" dirty="0" smtClean="0">
                <a:latin typeface="+mn-ea"/>
                <a:ea typeface="+mn-ea"/>
              </a:rPr>
              <a:t>一</a:t>
            </a:r>
            <a:r>
              <a:rPr lang="en-US" altLang="zh-TW" dirty="0" smtClean="0">
                <a:latin typeface="+mn-ea"/>
                <a:ea typeface="+mn-ea"/>
              </a:rPr>
              <a:t>)</a:t>
            </a:r>
            <a:endParaRPr lang="zh-TW" altLang="en-US" dirty="0" smtClean="0">
              <a:latin typeface="+mn-ea"/>
              <a:ea typeface="+mn-ea"/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789113"/>
            <a:ext cx="5545137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165600"/>
            <a:ext cx="3619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179388" y="936625"/>
            <a:ext cx="7705725" cy="53721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kumimoji="0" lang="zh-TW" altLang="en-US" sz="20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使用者解密申請</a:t>
            </a:r>
            <a:endParaRPr kumimoji="0" lang="en-US" altLang="zh-TW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defRPr/>
            </a:pPr>
            <a:endParaRPr kumimoji="0" lang="en-US" altLang="zh-TW" sz="200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SzPct val="85000"/>
              <a:buFont typeface="Wingdings" pitchFamily="2" charset="2"/>
              <a:buNone/>
              <a:defRPr/>
            </a:pPr>
            <a:endParaRPr kumimoji="0" lang="en-US" altLang="zh-TW" sz="160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3799" name="圓角矩形圖說文字 10"/>
          <p:cNvSpPr>
            <a:spLocks noChangeArrowheads="1"/>
          </p:cNvSpPr>
          <p:nvPr/>
        </p:nvSpPr>
        <p:spPr bwMode="auto">
          <a:xfrm>
            <a:off x="6750050" y="5876925"/>
            <a:ext cx="2016125" cy="576263"/>
          </a:xfrm>
          <a:prstGeom prst="wedgeRoundRectCallout">
            <a:avLst>
              <a:gd name="adj1" fmla="val -72181"/>
              <a:gd name="adj2" fmla="val -87500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3.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填寫申請原因後送至主管審核</a:t>
            </a:r>
          </a:p>
        </p:txBody>
      </p:sp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789113"/>
            <a:ext cx="27717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圓角矩形圖說文字 12"/>
          <p:cNvSpPr>
            <a:spLocks noChangeArrowheads="1"/>
          </p:cNvSpPr>
          <p:nvPr/>
        </p:nvSpPr>
        <p:spPr bwMode="auto">
          <a:xfrm>
            <a:off x="1516063" y="3878263"/>
            <a:ext cx="2016125" cy="576262"/>
          </a:xfrm>
          <a:prstGeom prst="wedgeRoundRectCallout">
            <a:avLst>
              <a:gd name="adj1" fmla="val 21671"/>
              <a:gd name="adj2" fmla="val -164662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1.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 進入申請選單</a:t>
            </a:r>
          </a:p>
        </p:txBody>
      </p:sp>
      <p:sp>
        <p:nvSpPr>
          <p:cNvPr id="33802" name="圓角矩形圖說文字 13"/>
          <p:cNvSpPr>
            <a:spLocks noChangeArrowheads="1"/>
          </p:cNvSpPr>
          <p:nvPr/>
        </p:nvSpPr>
        <p:spPr bwMode="auto">
          <a:xfrm>
            <a:off x="6038850" y="3302000"/>
            <a:ext cx="2016125" cy="576263"/>
          </a:xfrm>
          <a:prstGeom prst="wedgeRoundRectCallout">
            <a:avLst>
              <a:gd name="adj1" fmla="val -72181"/>
              <a:gd name="adj2" fmla="val -87500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sz="1600" b="0">
                <a:solidFill>
                  <a:srgbClr val="FF0000"/>
                </a:solidFill>
                <a:latin typeface="+mn-ea"/>
                <a:ea typeface="+mn-ea"/>
              </a:rPr>
              <a:t>2.</a:t>
            </a:r>
            <a:r>
              <a:rPr lang="zh-TW" altLang="en-US" sz="1600" b="0">
                <a:solidFill>
                  <a:srgbClr val="FF0000"/>
                </a:solidFill>
                <a:latin typeface="+mn-ea"/>
                <a:ea typeface="+mn-ea"/>
              </a:rPr>
              <a:t>將申請之檔案或資料夾拖曳進來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D51BC-693E-454E-819B-83FB5DC0435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91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yTemplate-2007Q2-1">
  <a:themeElements>
    <a:clrScheme name="1_myTemplate-2007Q2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標楷體" pitchFamily="65" charset="-120"/>
            <a:cs typeface="Arial Unicode MS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rgbClr val="D600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標楷體" pitchFamily="65" charset="-120"/>
            <a:cs typeface="Arial Unicode MS" pitchFamily="34" charset="-120"/>
          </a:defRPr>
        </a:defPPr>
      </a:lstStyle>
    </a:lnDef>
  </a:objectDefaults>
  <a:extraClrSchemeLst>
    <a:extraClrScheme>
      <a:clrScheme name="1_myTemplate-2007Q2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Template-2007Q2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Template-2007Q2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Template-2007Q2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Template-2007Q2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Template-2007Q2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Template-2007Q2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Template-2007Q2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Template-2007Q2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Template-2007Q2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Template-2007Q2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Template-2007Q2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16280</TotalTime>
  <Words>1280</Words>
  <Application>Microsoft Office PowerPoint</Application>
  <PresentationFormat>如螢幕大小 (4:3)</PresentationFormat>
  <Paragraphs>279</Paragraphs>
  <Slides>29</Slides>
  <Notes>22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1_myTemplate-2007Q2-1</vt:lpstr>
      <vt:lpstr>D-Security原始檔案保護系統  測試規劃建議書                                     </vt:lpstr>
      <vt:lpstr>測試目標與範圍</vt:lpstr>
      <vt:lpstr>測試系統架構說明</vt:lpstr>
      <vt:lpstr>D-Security 軟硬體需求規格</vt:lpstr>
      <vt:lpstr>前置環境權限示意圖</vt:lpstr>
      <vt:lpstr>測試項目</vt:lpstr>
      <vt:lpstr>File Server 監控加密情境</vt:lpstr>
      <vt:lpstr>內部Agent 操作情境</vt:lpstr>
      <vt:lpstr>解密作業流程(一)</vt:lpstr>
      <vt:lpstr>解密作業流程(二)</vt:lpstr>
      <vt:lpstr>解密作業流程(三)</vt:lpstr>
      <vt:lpstr>檔案轉流通作業流程(一)</vt:lpstr>
      <vt:lpstr>檔案轉流通作業流程(二)</vt:lpstr>
      <vt:lpstr>檔案轉流通作業流程(三)</vt:lpstr>
      <vt:lpstr>外部Viewer閱讀情境</vt:lpstr>
      <vt:lpstr>測試項目</vt:lpstr>
      <vt:lpstr>漫遊機制/防災機制</vt:lpstr>
      <vt:lpstr>長期出差申請機制(一)</vt:lpstr>
      <vt:lpstr>長期出差申請機制(二)</vt:lpstr>
      <vt:lpstr>長期出差申請機制(三)</vt:lpstr>
      <vt:lpstr>測試項目</vt:lpstr>
      <vt:lpstr>DS 還原版本功能</vt:lpstr>
      <vt:lpstr>測試項目</vt:lpstr>
      <vt:lpstr>列印浮水印保護</vt:lpstr>
      <vt:lpstr>螢幕浮水印保護</vt:lpstr>
      <vt:lpstr>行動裝置應用</vt:lpstr>
      <vt:lpstr>文管文件分權</vt:lpstr>
      <vt:lpstr>稽核log查詢</vt:lpstr>
      <vt:lpstr>AD Single Sign On整合登入</vt:lpstr>
    </vt:vector>
  </TitlesOfParts>
  <Company>W&amp;Jsoft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以柔資訊知識文件保全管理系統</dc:title>
  <dc:creator>Anderson Liang</dc:creator>
  <cp:lastModifiedBy>Michael</cp:lastModifiedBy>
  <cp:revision>1659</cp:revision>
  <dcterms:created xsi:type="dcterms:W3CDTF">2007-09-17T01:01:45Z</dcterms:created>
  <dcterms:modified xsi:type="dcterms:W3CDTF">2025-02-11T07:58:51Z</dcterms:modified>
</cp:coreProperties>
</file>