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Bold" panose="020B0704020202020204" pitchFamily="34" charset="0"/>
      <p:regular r:id="rId18"/>
      <p:bold r:id="rId19"/>
    </p:embeddedFont>
    <p:embeddedFont>
      <p:font typeface="Open Sans" panose="020B0606030504020204" pitchFamily="34" charset="0"/>
      <p:regular r:id="rId20"/>
      <p:bold r:id="rId21"/>
      <p:italic r:id="rId22"/>
      <p:boldItalic r:id="rId23"/>
    </p:embeddedFont>
    <p:embeddedFont>
      <p:font typeface="Open Sans Bold" panose="020B080603050402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82" autoAdjust="0"/>
  </p:normalViewPr>
  <p:slideViewPr>
    <p:cSldViewPr>
      <p:cViewPr varScale="1">
        <p:scale>
          <a:sx n="80" d="100"/>
          <a:sy n="80" d="100"/>
        </p:scale>
        <p:origin x="2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fld id="{1D8BD707-D9CF-40AE-B4C6-C98DA3205C09}" type="datetimeFigureOut">
              <a:rPr lang="en-US" smtClean="0"/>
              <a:pPr/>
              <a:t>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www.idbtax.org.t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597658" y="4508214"/>
            <a:ext cx="9122037" cy="799899"/>
          </a:xfrm>
          <a:prstGeom prst="rect">
            <a:avLst/>
          </a:prstGeom>
        </p:spPr>
        <p:txBody>
          <a:bodyPr lIns="0" tIns="0" rIns="0" bIns="0" rtlCol="0" anchor="t">
            <a:spAutoFit/>
          </a:bodyPr>
          <a:lstStyle/>
          <a:p>
            <a:pPr algn="l">
              <a:lnSpc>
                <a:spcPts val="6485"/>
              </a:lnSpc>
            </a:pPr>
            <a:r>
              <a:rPr lang="en-US" sz="5404" b="1" spc="18"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購置資安產品投資抵減辦法</a:t>
            </a:r>
            <a:endParaRPr lang="en-US" sz="5404" b="1" spc="18"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14181" y="4648702"/>
            <a:ext cx="8845119" cy="903871"/>
          </a:xfrm>
          <a:prstGeom prst="rect">
            <a:avLst/>
          </a:prstGeom>
        </p:spPr>
        <p:txBody>
          <a:bodyPr lIns="0" tIns="0" rIns="0" bIns="0" rtlCol="0" anchor="t">
            <a:spAutoFit/>
          </a:bodyPr>
          <a:lstStyle/>
          <a:p>
            <a:pPr algn="l">
              <a:lnSpc>
                <a:spcPts val="7392"/>
              </a:lnSpc>
            </a:pPr>
            <a:r>
              <a:rPr lang="en-US" sz="5404" b="1" spc="89" dirty="0" err="1">
                <a:solidFill>
                  <a:srgbClr val="FFEC02"/>
                </a:solidFill>
                <a:latin typeface="Open Sans" panose="020B0606030504020204" pitchFamily="34" charset="0"/>
                <a:ea typeface="Open Sans" panose="020B0606030504020204" pitchFamily="34" charset="0"/>
                <a:cs typeface="Open Sans" panose="020B0606030504020204" pitchFamily="34" charset="0"/>
              </a:rPr>
              <a:t>相關需求文件</a:t>
            </a:r>
            <a:endParaRPr lang="en-US" sz="5404" b="1" spc="89" dirty="0">
              <a:solidFill>
                <a:srgbClr val="FFEC02"/>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2175623"/>
            <a:ext cx="4411631" cy="1042749"/>
          </a:xfrm>
          <a:prstGeom prst="rect">
            <a:avLst/>
          </a:prstGeom>
        </p:spPr>
      </p:pic>
      <p:sp>
        <p:nvSpPr>
          <p:cNvPr id="4" name="TextBox 4"/>
          <p:cNvSpPr txBox="1"/>
          <p:nvPr/>
        </p:nvSpPr>
        <p:spPr>
          <a:xfrm>
            <a:off x="808682" y="395576"/>
            <a:ext cx="14586902" cy="66375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申報需求文件</a:t>
            </a:r>
            <a:endParaRPr lang="en-US" sz="4803" b="1" spc="33" dirty="0">
              <a:solidFill>
                <a:srgbClr val="4511A7"/>
              </a:solidFill>
              <a:latin typeface="Open Sans" panose="020B0606030504020204" pitchFamily="34" charset="0"/>
              <a:ea typeface="Open Sans Bold"/>
            </a:endParaRPr>
          </a:p>
        </p:txBody>
      </p:sp>
      <p:sp>
        <p:nvSpPr>
          <p:cNvPr id="5" name="TextBox 5"/>
          <p:cNvSpPr txBox="1"/>
          <p:nvPr/>
        </p:nvSpPr>
        <p:spPr>
          <a:xfrm>
            <a:off x="11966749" y="3752872"/>
            <a:ext cx="5480421" cy="3332480"/>
          </a:xfrm>
          <a:prstGeom prst="rect">
            <a:avLst/>
          </a:prstGeom>
        </p:spPr>
        <p:txBody>
          <a:bodyPr lIns="0" tIns="0" rIns="0" bIns="0" rtlCol="0" anchor="t">
            <a:spAutoFit/>
          </a:bodyPr>
          <a:lstStyle/>
          <a:p>
            <a:pPr marL="820421" lvl="1" indent="-410210" algn="l">
              <a:lnSpc>
                <a:spcPts val="5320"/>
              </a:lnSpc>
              <a:buFont typeface="Arial"/>
              <a:buChar char="•"/>
            </a:pPr>
            <a:r>
              <a:rPr lang="en-US" sz="3800" dirty="0" err="1">
                <a:solidFill>
                  <a:srgbClr val="370F82"/>
                </a:solidFill>
                <a:latin typeface="Open Sans" panose="020B0606030504020204" pitchFamily="34" charset="0"/>
                <a:ea typeface="Arimo"/>
              </a:rPr>
              <a:t>統一發票影本</a:t>
            </a:r>
            <a:endParaRPr lang="en-US" sz="3800" dirty="0">
              <a:solidFill>
                <a:srgbClr val="370F82"/>
              </a:solidFill>
              <a:latin typeface="Open Sans" panose="020B0606030504020204" pitchFamily="34" charset="0"/>
              <a:ea typeface="Arimo"/>
            </a:endParaRPr>
          </a:p>
          <a:p>
            <a:pPr marL="820421" lvl="1" indent="-410210" algn="l">
              <a:lnSpc>
                <a:spcPts val="5320"/>
              </a:lnSpc>
              <a:buFont typeface="Arial"/>
              <a:buChar char="•"/>
            </a:pPr>
            <a:r>
              <a:rPr lang="en-US" sz="3800" dirty="0" err="1">
                <a:solidFill>
                  <a:srgbClr val="370F82"/>
                </a:solidFill>
                <a:latin typeface="Open Sans" panose="020B0606030504020204" pitchFamily="34" charset="0"/>
                <a:ea typeface="Arimo"/>
              </a:rPr>
              <a:t>付款證明文件影本</a:t>
            </a:r>
            <a:endParaRPr lang="en-US" sz="3800" dirty="0">
              <a:solidFill>
                <a:srgbClr val="370F82"/>
              </a:solidFill>
              <a:latin typeface="Open Sans" panose="020B0606030504020204" pitchFamily="34" charset="0"/>
              <a:ea typeface="Arimo"/>
            </a:endParaRPr>
          </a:p>
          <a:p>
            <a:pPr marL="820421" lvl="1" indent="-410210" algn="l">
              <a:lnSpc>
                <a:spcPts val="5320"/>
              </a:lnSpc>
              <a:buFont typeface="Arial"/>
              <a:buChar char="•"/>
            </a:pPr>
            <a:r>
              <a:rPr lang="en-US" sz="3800" dirty="0" err="1">
                <a:solidFill>
                  <a:srgbClr val="370F82"/>
                </a:solidFill>
                <a:latin typeface="Open Sans" panose="020B0606030504020204" pitchFamily="34" charset="0"/>
                <a:ea typeface="Arimo"/>
              </a:rPr>
              <a:t>交貨證明文件影本</a:t>
            </a:r>
            <a:endParaRPr lang="en-US" sz="3800" dirty="0">
              <a:solidFill>
                <a:srgbClr val="370F82"/>
              </a:solidFill>
              <a:latin typeface="Open Sans" panose="020B0606030504020204" pitchFamily="34" charset="0"/>
              <a:ea typeface="Arimo"/>
            </a:endParaRPr>
          </a:p>
          <a:p>
            <a:pPr marL="820421" lvl="1" indent="-410210" algn="l">
              <a:lnSpc>
                <a:spcPts val="5320"/>
              </a:lnSpc>
              <a:buFont typeface="Arial"/>
              <a:buChar char="•"/>
            </a:pPr>
            <a:r>
              <a:rPr lang="en-US" sz="3800" dirty="0" err="1">
                <a:solidFill>
                  <a:srgbClr val="370F82"/>
                </a:solidFill>
                <a:latin typeface="Open Sans" panose="020B0606030504020204" pitchFamily="34" charset="0"/>
                <a:ea typeface="Arimo"/>
              </a:rPr>
              <a:t>委託技術服務契約影本或相關文件</a:t>
            </a:r>
            <a:endParaRPr lang="en-US" sz="3800" dirty="0">
              <a:solidFill>
                <a:srgbClr val="370F82"/>
              </a:solidFill>
              <a:latin typeface="Open Sans" panose="020B0606030504020204" pitchFamily="34" charset="0"/>
              <a:ea typeface="Arimo"/>
            </a:endParaRPr>
          </a:p>
        </p:txBody>
      </p:sp>
      <p:sp>
        <p:nvSpPr>
          <p:cNvPr id="6" name="TextBox 6"/>
          <p:cNvSpPr txBox="1"/>
          <p:nvPr/>
        </p:nvSpPr>
        <p:spPr>
          <a:xfrm>
            <a:off x="1490906" y="2414091"/>
            <a:ext cx="3345745" cy="571500"/>
          </a:xfrm>
          <a:prstGeom prst="rect">
            <a:avLst/>
          </a:prstGeom>
        </p:spPr>
        <p:txBody>
          <a:bodyPr lIns="0" tIns="0" rIns="0" bIns="0" rtlCol="0" anchor="t">
            <a:spAutoFit/>
          </a:bodyPr>
          <a:lstStyle/>
          <a:p>
            <a:pPr>
              <a:lnSpc>
                <a:spcPts val="4522"/>
              </a:lnSpc>
              <a:spcBef>
                <a:spcPct val="0"/>
              </a:spcBef>
            </a:pPr>
            <a:r>
              <a:rPr lang="en-US" sz="3768" spc="-91" dirty="0">
                <a:solidFill>
                  <a:srgbClr val="000000"/>
                </a:solidFill>
                <a:latin typeface="Open Sans" panose="020B0606030504020204" pitchFamily="34" charset="0"/>
                <a:ea typeface="Open Sans Bold"/>
              </a:rPr>
              <a:t>一、 </a:t>
            </a:r>
            <a:r>
              <a:rPr lang="en-US" sz="3768" spc="-91" dirty="0" err="1">
                <a:solidFill>
                  <a:srgbClr val="000000"/>
                </a:solidFill>
                <a:latin typeface="Open Sans" panose="020B0606030504020204" pitchFamily="34" charset="0"/>
                <a:ea typeface="Open Sans Bold"/>
              </a:rPr>
              <a:t>基本資料</a:t>
            </a:r>
            <a:endParaRPr lang="en-US" sz="3768" spc="-91" dirty="0">
              <a:solidFill>
                <a:srgbClr val="000000"/>
              </a:solidFill>
              <a:latin typeface="Open Sans" panose="020B0606030504020204" pitchFamily="34" charset="0"/>
              <a:ea typeface="Open Sans Bold"/>
            </a:endParaRPr>
          </a:p>
        </p:txBody>
      </p:sp>
      <p:sp>
        <p:nvSpPr>
          <p:cNvPr id="7" name="TextBox 7"/>
          <p:cNvSpPr txBox="1"/>
          <p:nvPr/>
        </p:nvSpPr>
        <p:spPr>
          <a:xfrm>
            <a:off x="808682" y="3771922"/>
            <a:ext cx="5058718" cy="1313180"/>
          </a:xfrm>
          <a:prstGeom prst="rect">
            <a:avLst/>
          </a:prstGeom>
        </p:spPr>
        <p:txBody>
          <a:bodyPr wrap="square" lIns="0" tIns="0" rIns="0" bIns="0" rtlCol="0" anchor="t">
            <a:spAutoFit/>
          </a:bodyPr>
          <a:lstStyle/>
          <a:p>
            <a:pPr marL="820421" lvl="1" indent="-410210">
              <a:lnSpc>
                <a:spcPts val="5320"/>
              </a:lnSpc>
              <a:buFont typeface="Arial"/>
              <a:buChar char="•"/>
            </a:pPr>
            <a:r>
              <a:rPr lang="en-US" sz="3800" spc="-92" dirty="0" err="1">
                <a:solidFill>
                  <a:srgbClr val="370F82"/>
                </a:solidFill>
                <a:latin typeface="Open Sans" panose="020B0606030504020204" pitchFamily="34" charset="0"/>
                <a:ea typeface="Open Sans"/>
              </a:rPr>
              <a:t>最新公司登記表</a:t>
            </a:r>
            <a:endParaRPr lang="en-US" sz="3800" spc="-92" dirty="0">
              <a:solidFill>
                <a:srgbClr val="370F82"/>
              </a:solidFill>
              <a:latin typeface="Open Sans" panose="020B0606030504020204" pitchFamily="34" charset="0"/>
              <a:ea typeface="Open Sans"/>
            </a:endParaRPr>
          </a:p>
          <a:p>
            <a:pPr marL="820421" lvl="1" indent="-410210">
              <a:lnSpc>
                <a:spcPts val="5320"/>
              </a:lnSpc>
              <a:buFont typeface="Arial"/>
              <a:buChar char="•"/>
            </a:pPr>
            <a:r>
              <a:rPr lang="en-US" sz="3800" spc="-92" dirty="0" err="1">
                <a:solidFill>
                  <a:srgbClr val="370F82"/>
                </a:solidFill>
                <a:latin typeface="Open Sans" panose="020B0606030504020204" pitchFamily="34" charset="0"/>
                <a:ea typeface="Open Sans"/>
              </a:rPr>
              <a:t>工廠登記證</a:t>
            </a:r>
            <a:r>
              <a:rPr lang="en-US" sz="3800" spc="-92" dirty="0">
                <a:solidFill>
                  <a:srgbClr val="370F82"/>
                </a:solidFill>
                <a:latin typeface="Open Sans" panose="020B0606030504020204" pitchFamily="34" charset="0"/>
                <a:ea typeface="Open Sans"/>
              </a:rPr>
              <a:t>(</a:t>
            </a:r>
            <a:r>
              <a:rPr lang="en-US" sz="3800" spc="-92" dirty="0" err="1">
                <a:solidFill>
                  <a:srgbClr val="370F82"/>
                </a:solidFill>
                <a:latin typeface="Open Sans" panose="020B0606030504020204" pitchFamily="34" charset="0"/>
                <a:ea typeface="Open Sans"/>
              </a:rPr>
              <a:t>製造業</a:t>
            </a:r>
            <a:r>
              <a:rPr lang="en-US" sz="3800" spc="-92" dirty="0">
                <a:solidFill>
                  <a:srgbClr val="370F82"/>
                </a:solidFill>
                <a:latin typeface="Open Sans" panose="020B0606030504020204" pitchFamily="34" charset="0"/>
                <a:ea typeface="Open Sans"/>
              </a:rPr>
              <a:t>)</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02447" y="2175623"/>
            <a:ext cx="4411631" cy="1042749"/>
          </a:xfrm>
          <a:prstGeom prst="rect">
            <a:avLst/>
          </a:prstGeom>
        </p:spPr>
      </p:pic>
      <p:sp>
        <p:nvSpPr>
          <p:cNvPr id="9" name="TextBox 9"/>
          <p:cNvSpPr txBox="1"/>
          <p:nvPr/>
        </p:nvSpPr>
        <p:spPr>
          <a:xfrm>
            <a:off x="7219342" y="2414091"/>
            <a:ext cx="3577841" cy="571500"/>
          </a:xfrm>
          <a:prstGeom prst="rect">
            <a:avLst/>
          </a:prstGeom>
        </p:spPr>
        <p:txBody>
          <a:bodyPr lIns="0" tIns="0" rIns="0" bIns="0" rtlCol="0" anchor="t">
            <a:spAutoFit/>
          </a:bodyPr>
          <a:lstStyle/>
          <a:p>
            <a:pPr>
              <a:lnSpc>
                <a:spcPts val="4522"/>
              </a:lnSpc>
              <a:spcBef>
                <a:spcPct val="0"/>
              </a:spcBef>
            </a:pPr>
            <a:r>
              <a:rPr lang="en-US" sz="3768" spc="-91" dirty="0">
                <a:solidFill>
                  <a:srgbClr val="000000"/>
                </a:solidFill>
                <a:latin typeface="Open Sans" panose="020B0606030504020204" pitchFamily="34" charset="0"/>
                <a:ea typeface="Open Sans Bold"/>
              </a:rPr>
              <a:t>二、 </a:t>
            </a:r>
            <a:r>
              <a:rPr lang="en-US" sz="3768" spc="-91" dirty="0" err="1">
                <a:solidFill>
                  <a:srgbClr val="000000"/>
                </a:solidFill>
                <a:latin typeface="Open Sans" panose="020B0606030504020204" pitchFamily="34" charset="0"/>
                <a:ea typeface="Open Sans Bold"/>
              </a:rPr>
              <a:t>投資計畫書</a:t>
            </a:r>
            <a:endParaRPr lang="en-US" sz="3768" spc="-91" dirty="0">
              <a:solidFill>
                <a:srgbClr val="000000"/>
              </a:solidFill>
              <a:latin typeface="Open Sans" panose="020B0606030504020204" pitchFamily="34" charset="0"/>
              <a:ea typeface="Open Sans Bold"/>
            </a:endParaRPr>
          </a:p>
        </p:txBody>
      </p:sp>
      <p:sp>
        <p:nvSpPr>
          <p:cNvPr id="10" name="TextBox 10"/>
          <p:cNvSpPr txBox="1"/>
          <p:nvPr/>
        </p:nvSpPr>
        <p:spPr>
          <a:xfrm>
            <a:off x="6488914" y="3782060"/>
            <a:ext cx="3950486" cy="2673809"/>
          </a:xfrm>
          <a:prstGeom prst="rect">
            <a:avLst/>
          </a:prstGeom>
        </p:spPr>
        <p:txBody>
          <a:bodyPr wrap="square" lIns="0" tIns="0" rIns="0" bIns="0" rtlCol="0" anchor="t">
            <a:spAutoFit/>
          </a:bodyPr>
          <a:lstStyle/>
          <a:p>
            <a:pPr marL="820421" lvl="1" indent="-410210">
              <a:lnSpc>
                <a:spcPts val="5320"/>
              </a:lnSpc>
              <a:buFont typeface="Arial"/>
              <a:buChar char="•"/>
            </a:pPr>
            <a:r>
              <a:rPr lang="en-US" sz="3800" spc="-91" dirty="0" err="1">
                <a:solidFill>
                  <a:srgbClr val="370F82"/>
                </a:solidFill>
                <a:latin typeface="Open Sans" panose="020B0606030504020204" pitchFamily="34" charset="0"/>
                <a:ea typeface="Open Sans"/>
              </a:rPr>
              <a:t>投資計畫說明</a:t>
            </a:r>
            <a:endParaRPr lang="en-US" sz="3800" spc="-91" dirty="0">
              <a:solidFill>
                <a:srgbClr val="370F82"/>
              </a:solidFill>
              <a:latin typeface="Open Sans" panose="020B0606030504020204" pitchFamily="34" charset="0"/>
              <a:ea typeface="Open Sans"/>
            </a:endParaRPr>
          </a:p>
          <a:p>
            <a:pPr marL="820421" lvl="1" indent="-410210">
              <a:lnSpc>
                <a:spcPts val="5320"/>
              </a:lnSpc>
              <a:buFont typeface="Arial"/>
              <a:buChar char="•"/>
            </a:pPr>
            <a:r>
              <a:rPr lang="en-US" sz="3800" spc="-91" dirty="0" err="1">
                <a:solidFill>
                  <a:srgbClr val="370F82"/>
                </a:solidFill>
                <a:latin typeface="Open Sans" panose="020B0606030504020204" pitchFamily="34" charset="0"/>
                <a:ea typeface="Open Sans"/>
              </a:rPr>
              <a:t>應用架構</a:t>
            </a:r>
            <a:endParaRPr lang="en-US" sz="3800" spc="-91" dirty="0">
              <a:solidFill>
                <a:srgbClr val="370F82"/>
              </a:solidFill>
              <a:latin typeface="Open Sans" panose="020B0606030504020204" pitchFamily="34" charset="0"/>
              <a:ea typeface="Open Sans"/>
            </a:endParaRPr>
          </a:p>
          <a:p>
            <a:pPr marL="820421" lvl="1" indent="-410210">
              <a:lnSpc>
                <a:spcPts val="5320"/>
              </a:lnSpc>
              <a:buFont typeface="Arial"/>
              <a:buChar char="•"/>
            </a:pPr>
            <a:r>
              <a:rPr lang="en-US" sz="3800" spc="-91" dirty="0" err="1">
                <a:solidFill>
                  <a:srgbClr val="370F82"/>
                </a:solidFill>
                <a:latin typeface="Open Sans" panose="020B0606030504020204" pitchFamily="34" charset="0"/>
                <a:ea typeface="Open Sans"/>
              </a:rPr>
              <a:t>流程圖</a:t>
            </a:r>
            <a:endParaRPr lang="en-US" sz="3800" spc="-91" dirty="0">
              <a:solidFill>
                <a:srgbClr val="370F82"/>
              </a:solidFill>
              <a:latin typeface="Open Sans" panose="020B0606030504020204" pitchFamily="34" charset="0"/>
              <a:ea typeface="Open Sans"/>
            </a:endParaRPr>
          </a:p>
          <a:p>
            <a:pPr marL="820421" lvl="1" indent="-410210">
              <a:lnSpc>
                <a:spcPts val="5320"/>
              </a:lnSpc>
              <a:buFont typeface="Arial"/>
              <a:buChar char="•"/>
            </a:pPr>
            <a:r>
              <a:rPr lang="en-US" sz="3800" spc="-92" dirty="0" err="1">
                <a:solidFill>
                  <a:srgbClr val="370F82"/>
                </a:solidFill>
                <a:latin typeface="Open Sans" panose="020B0606030504020204" pitchFamily="34" charset="0"/>
                <a:ea typeface="Open Sans"/>
              </a:rPr>
              <a:t>預期效益</a:t>
            </a:r>
            <a:endParaRPr lang="en-US" sz="3800" spc="-92" dirty="0">
              <a:solidFill>
                <a:srgbClr val="370F82"/>
              </a:solidFill>
              <a:latin typeface="Open Sans" panose="020B0606030504020204" pitchFamily="34" charset="0"/>
              <a:ea typeface="Open Sans"/>
            </a:endParaR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46043" y="2175623"/>
            <a:ext cx="4411631" cy="1042749"/>
          </a:xfrm>
          <a:prstGeom prst="rect">
            <a:avLst/>
          </a:prstGeom>
        </p:spPr>
      </p:pic>
      <p:sp>
        <p:nvSpPr>
          <p:cNvPr id="12" name="TextBox 12"/>
          <p:cNvSpPr txBox="1"/>
          <p:nvPr/>
        </p:nvSpPr>
        <p:spPr>
          <a:xfrm>
            <a:off x="12354490" y="2414091"/>
            <a:ext cx="3994736" cy="571500"/>
          </a:xfrm>
          <a:prstGeom prst="rect">
            <a:avLst/>
          </a:prstGeom>
        </p:spPr>
        <p:txBody>
          <a:bodyPr lIns="0" tIns="0" rIns="0" bIns="0" rtlCol="0" anchor="t">
            <a:spAutoFit/>
          </a:bodyPr>
          <a:lstStyle/>
          <a:p>
            <a:pPr>
              <a:lnSpc>
                <a:spcPts val="4522"/>
              </a:lnSpc>
              <a:spcBef>
                <a:spcPct val="0"/>
              </a:spcBef>
            </a:pPr>
            <a:r>
              <a:rPr lang="en-US" sz="3768" spc="-91" dirty="0">
                <a:solidFill>
                  <a:srgbClr val="000000"/>
                </a:solidFill>
                <a:latin typeface="Open Sans" panose="020B0606030504020204" pitchFamily="34" charset="0"/>
                <a:ea typeface="Open Sans Bold"/>
              </a:rPr>
              <a:t>三、 </a:t>
            </a:r>
            <a:r>
              <a:rPr lang="en-US" sz="3768" spc="-91" dirty="0" err="1">
                <a:solidFill>
                  <a:srgbClr val="000000"/>
                </a:solidFill>
                <a:latin typeface="Open Sans" panose="020B0606030504020204" pitchFamily="34" charset="0"/>
                <a:ea typeface="Open Sans Bold"/>
              </a:rPr>
              <a:t>支出項目清單</a:t>
            </a:r>
            <a:endParaRPr lang="en-US" sz="3768" spc="-91" dirty="0">
              <a:solidFill>
                <a:srgbClr val="000000"/>
              </a:solidFill>
              <a:latin typeface="Open Sans" panose="020B0606030504020204" pitchFamily="34" charset="0"/>
              <a:ea typeface="Open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2356958118"/>
              </p:ext>
            </p:extLst>
          </p:nvPr>
        </p:nvGraphicFramePr>
        <p:xfrm>
          <a:off x="381000" y="883735"/>
          <a:ext cx="17195166" cy="8950208"/>
        </p:xfrm>
        <a:graphic>
          <a:graphicData uri="http://schemas.openxmlformats.org/drawingml/2006/table">
            <a:tbl>
              <a:tblPr/>
              <a:tblGrid>
                <a:gridCol w="2903216">
                  <a:extLst>
                    <a:ext uri="{9D8B030D-6E8A-4147-A177-3AD203B41FA5}">
                      <a16:colId xmlns:a16="http://schemas.microsoft.com/office/drawing/2014/main" val="20000"/>
                    </a:ext>
                  </a:extLst>
                </a:gridCol>
                <a:gridCol w="14291950">
                  <a:extLst>
                    <a:ext uri="{9D8B030D-6E8A-4147-A177-3AD203B41FA5}">
                      <a16:colId xmlns:a16="http://schemas.microsoft.com/office/drawing/2014/main" val="20001"/>
                    </a:ext>
                  </a:extLst>
                </a:gridCol>
              </a:tblGrid>
              <a:tr h="1030729">
                <a:tc>
                  <a:txBody>
                    <a:bodyPr/>
                    <a:lstStyle/>
                    <a:p>
                      <a:pPr algn="ctr">
                        <a:lnSpc>
                          <a:spcPts val="3920"/>
                        </a:lnSpc>
                        <a:defRPr/>
                      </a:pPr>
                      <a:r>
                        <a:rPr lang="en-US" sz="2800" b="1" dirty="0" err="1">
                          <a:solidFill>
                            <a:srgbClr val="000000"/>
                          </a:solidFill>
                          <a:latin typeface="Open Sans" panose="020B0606030504020204" pitchFamily="34" charset="0"/>
                          <a:ea typeface="Open Sans Bold"/>
                        </a:rPr>
                        <a:t>項目</a:t>
                      </a:r>
                      <a:endParaRPr lang="en-US" sz="1100" b="1"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l">
                        <a:lnSpc>
                          <a:spcPts val="3920"/>
                        </a:lnSpc>
                        <a:defRPr/>
                      </a:pPr>
                      <a:r>
                        <a:rPr lang="en-US" sz="2800" b="1" dirty="0" err="1">
                          <a:solidFill>
                            <a:srgbClr val="000000"/>
                          </a:solidFill>
                          <a:latin typeface="Open Sans" panose="020B0606030504020204" pitchFamily="34" charset="0"/>
                          <a:ea typeface="Open Sans Bold"/>
                        </a:rPr>
                        <a:t>內容說明</a:t>
                      </a:r>
                      <a:endParaRPr lang="en-US" sz="1100" b="1"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997677">
                <a:tc>
                  <a:txBody>
                    <a:bodyPr/>
                    <a:lstStyle/>
                    <a:p>
                      <a:pPr algn="ctr">
                        <a:lnSpc>
                          <a:spcPts val="3500"/>
                        </a:lnSpc>
                        <a:defRPr/>
                      </a:pPr>
                      <a:r>
                        <a:rPr lang="en-US" sz="2500" dirty="0" err="1">
                          <a:solidFill>
                            <a:srgbClr val="000000"/>
                          </a:solidFill>
                          <a:latin typeface="Open Sans" panose="020B0606030504020204" pitchFamily="34" charset="0"/>
                          <a:ea typeface="Open Sans"/>
                        </a:rPr>
                        <a:t>一、公司簡介</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l">
                        <a:lnSpc>
                          <a:spcPts val="3500"/>
                        </a:lnSpc>
                        <a:defRPr/>
                      </a:pPr>
                      <a:r>
                        <a:rPr lang="en-US" sz="2500" dirty="0">
                          <a:solidFill>
                            <a:srgbClr val="000000"/>
                          </a:solidFill>
                          <a:latin typeface="Open Sans" panose="020B0606030504020204" pitchFamily="34" charset="0"/>
                          <a:ea typeface="Open Sans"/>
                        </a:rPr>
                        <a:t>簡述公司營運概況、產品或服務項目 。</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974608">
                <a:tc>
                  <a:txBody>
                    <a:bodyPr/>
                    <a:lstStyle/>
                    <a:p>
                      <a:pPr algn="ctr">
                        <a:lnSpc>
                          <a:spcPts val="3500"/>
                        </a:lnSpc>
                        <a:defRPr/>
                      </a:pPr>
                      <a:r>
                        <a:rPr lang="en-US" sz="2500" dirty="0">
                          <a:solidFill>
                            <a:srgbClr val="000000"/>
                          </a:solidFill>
                          <a:latin typeface="Open Sans" panose="020B0606030504020204" pitchFamily="34" charset="0"/>
                          <a:ea typeface="Open Sans"/>
                        </a:rPr>
                        <a:t>二、 </a:t>
                      </a:r>
                      <a:r>
                        <a:rPr lang="en-US" sz="2500" dirty="0" err="1">
                          <a:solidFill>
                            <a:srgbClr val="000000"/>
                          </a:solidFill>
                          <a:latin typeface="Open Sans" panose="020B0606030504020204" pitchFamily="34" charset="0"/>
                          <a:ea typeface="Open Sans"/>
                        </a:rPr>
                        <a:t>投資目的</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l">
                        <a:lnSpc>
                          <a:spcPts val="3500"/>
                        </a:lnSpc>
                        <a:defRPr/>
                      </a:pPr>
                      <a:r>
                        <a:rPr lang="en-US" sz="2500" spc="-60" dirty="0">
                          <a:solidFill>
                            <a:srgbClr val="000000"/>
                          </a:solidFill>
                          <a:latin typeface="Open Sans" panose="020B0606030504020204" pitchFamily="34" charset="0"/>
                          <a:ea typeface="Open Sans"/>
                        </a:rPr>
                        <a:t>簡述本次投資欲解決公司生產 營運上所面臨何種問題或需求</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4972586">
                <a:tc>
                  <a:txBody>
                    <a:bodyPr/>
                    <a:lstStyle/>
                    <a:p>
                      <a:pPr algn="ctr">
                        <a:lnSpc>
                          <a:spcPts val="3500"/>
                        </a:lnSpc>
                        <a:defRPr/>
                      </a:pPr>
                      <a:r>
                        <a:rPr lang="en-US" sz="2500" dirty="0">
                          <a:solidFill>
                            <a:srgbClr val="000000"/>
                          </a:solidFill>
                          <a:latin typeface="Open Sans" panose="020B0606030504020204" pitchFamily="34" charset="0"/>
                          <a:ea typeface="Open Sans"/>
                        </a:rPr>
                        <a:t>三、 </a:t>
                      </a:r>
                      <a:r>
                        <a:rPr lang="en-US" sz="2500" dirty="0" err="1">
                          <a:solidFill>
                            <a:srgbClr val="000000"/>
                          </a:solidFill>
                          <a:latin typeface="Open Sans" panose="020B0606030504020204" pitchFamily="34" charset="0"/>
                          <a:ea typeface="Open Sans"/>
                        </a:rPr>
                        <a:t>投資計畫</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marL="539753" lvl="1" indent="-269876" algn="l">
                        <a:lnSpc>
                          <a:spcPts val="3500"/>
                        </a:lnSpc>
                        <a:buFont typeface="Arial"/>
                        <a:buChar char="•"/>
                        <a:defRPr/>
                      </a:pPr>
                      <a:r>
                        <a:rPr lang="en-US" sz="2500" b="1" spc="-60" dirty="0" err="1">
                          <a:solidFill>
                            <a:srgbClr val="8F1010"/>
                          </a:solidFill>
                          <a:latin typeface="Open Sans" panose="020B0606030504020204" pitchFamily="34" charset="0"/>
                          <a:ea typeface="Open Sans Bold"/>
                        </a:rPr>
                        <a:t>投資項目說明</a:t>
                      </a:r>
                      <a:r>
                        <a:rPr lang="en-US" sz="2500" spc="-60" dirty="0" err="1">
                          <a:solidFill>
                            <a:srgbClr val="000000"/>
                          </a:solidFill>
                          <a:ea typeface="Open Sans"/>
                        </a:rPr>
                        <a:t>：本項目須與系統填報第三步驟支出項目清單填報項目相符，並請說明該項目符合智慧機械或</a:t>
                      </a:r>
                      <a:r>
                        <a:rPr lang="en-US" sz="2500" spc="-60" dirty="0">
                          <a:solidFill>
                            <a:srgbClr val="000000"/>
                          </a:solidFill>
                          <a:ea typeface="Open Sans"/>
                        </a:rPr>
                        <a:t> 5G </a:t>
                      </a:r>
                      <a:r>
                        <a:rPr lang="en-US" sz="2500" spc="-60" dirty="0" err="1">
                          <a:solidFill>
                            <a:srgbClr val="000000"/>
                          </a:solidFill>
                          <a:ea typeface="Open Sans"/>
                        </a:rPr>
                        <a:t>系統或資通安全之規格或效能，以及其於整體投資計畫中具備之關鍵角色</a:t>
                      </a:r>
                      <a:r>
                        <a:rPr lang="en-US" sz="2500" spc="-60" dirty="0">
                          <a:solidFill>
                            <a:srgbClr val="000000"/>
                          </a:solidFill>
                          <a:ea typeface="Open Sans"/>
                        </a:rPr>
                        <a:t>。</a:t>
                      </a:r>
                      <a:endParaRPr lang="en-US" sz="1100" dirty="0"/>
                    </a:p>
                    <a:p>
                      <a:pPr>
                        <a:lnSpc>
                          <a:spcPts val="3500"/>
                        </a:lnSpc>
                      </a:pPr>
                      <a:endParaRPr lang="en-US" sz="1100" dirty="0"/>
                    </a:p>
                    <a:p>
                      <a:pPr marL="539753" lvl="1" indent="-269876">
                        <a:lnSpc>
                          <a:spcPts val="3500"/>
                        </a:lnSpc>
                        <a:buFont typeface="Arial"/>
                        <a:buChar char="•"/>
                      </a:pPr>
                      <a:r>
                        <a:rPr lang="en-US" sz="2500" b="1" spc="-60" dirty="0" err="1">
                          <a:solidFill>
                            <a:srgbClr val="8F1010"/>
                          </a:solidFill>
                          <a:ea typeface="Open Sans Bold"/>
                        </a:rPr>
                        <a:t>架構圖或圖說</a:t>
                      </a:r>
                      <a:r>
                        <a:rPr lang="en-US" sz="2500" spc="-60" dirty="0" err="1">
                          <a:solidFill>
                            <a:srgbClr val="000000"/>
                          </a:solidFill>
                          <a:ea typeface="Open Sans"/>
                        </a:rPr>
                        <a:t>：各投資項目於整體投資資通安全之關聯架構圖或相關流程圖</a:t>
                      </a:r>
                      <a:r>
                        <a:rPr lang="en-US" sz="2500" spc="-60" dirty="0">
                          <a:solidFill>
                            <a:srgbClr val="000000"/>
                          </a:solidFill>
                          <a:ea typeface="Open Sans"/>
                        </a:rPr>
                        <a:t>。</a:t>
                      </a:r>
                    </a:p>
                    <a:p>
                      <a:pPr>
                        <a:lnSpc>
                          <a:spcPts val="3500"/>
                        </a:lnSpc>
                      </a:pPr>
                      <a:endParaRPr lang="en-US" sz="2500" spc="-60" dirty="0">
                        <a:solidFill>
                          <a:srgbClr val="000000"/>
                        </a:solidFill>
                        <a:ea typeface="Open Sans"/>
                      </a:endParaRPr>
                    </a:p>
                    <a:p>
                      <a:pPr marL="539753" lvl="1" indent="-269876">
                        <a:lnSpc>
                          <a:spcPts val="3500"/>
                        </a:lnSpc>
                        <a:buFont typeface="Arial"/>
                        <a:buChar char="•"/>
                      </a:pPr>
                      <a:r>
                        <a:rPr lang="en-US" sz="2500" b="1" spc="-60" dirty="0" err="1">
                          <a:solidFill>
                            <a:srgbClr val="8F1010"/>
                          </a:solidFill>
                          <a:ea typeface="Open Sans Bold"/>
                        </a:rPr>
                        <a:t>投資時程</a:t>
                      </a:r>
                      <a:r>
                        <a:rPr lang="en-US" sz="2500" spc="-60" dirty="0" err="1">
                          <a:solidFill>
                            <a:srgbClr val="000000"/>
                          </a:solidFill>
                          <a:ea typeface="Open Sans"/>
                        </a:rPr>
                        <a:t>：倘為跨年度之投資案，請簡要說明整體投資時程規劃</a:t>
                      </a:r>
                      <a:r>
                        <a:rPr lang="en-US" sz="2500" spc="-60" dirty="0">
                          <a:solidFill>
                            <a:srgbClr val="000000"/>
                          </a:solidFill>
                          <a:ea typeface="Open Sans"/>
                        </a:rPr>
                        <a:t> 。</a:t>
                      </a:r>
                    </a:p>
                    <a:p>
                      <a:pPr>
                        <a:lnSpc>
                          <a:spcPts val="3500"/>
                        </a:lnSpc>
                      </a:pPr>
                      <a:endParaRPr lang="en-US" sz="2500" spc="-60" dirty="0">
                        <a:solidFill>
                          <a:srgbClr val="000000"/>
                        </a:solidFill>
                        <a:ea typeface="Open Sans"/>
                      </a:endParaRPr>
                    </a:p>
                    <a:p>
                      <a:pPr marL="539753" lvl="1" indent="-269876">
                        <a:lnSpc>
                          <a:spcPts val="3500"/>
                        </a:lnSpc>
                        <a:buFont typeface="Arial"/>
                        <a:buChar char="•"/>
                      </a:pPr>
                      <a:r>
                        <a:rPr lang="en-US" sz="2500" b="1" spc="-60" dirty="0" err="1">
                          <a:solidFill>
                            <a:srgbClr val="8F1010"/>
                          </a:solidFill>
                          <a:ea typeface="Open Sans Bold"/>
                        </a:rPr>
                        <a:t>投資金額</a:t>
                      </a:r>
                      <a:r>
                        <a:rPr lang="en-US" sz="2500" spc="-60" dirty="0" err="1">
                          <a:solidFill>
                            <a:srgbClr val="000000"/>
                          </a:solidFill>
                          <a:ea typeface="Open Sans"/>
                        </a:rPr>
                        <a:t>：倘為跨年度之投資案，請簡要說明資金分年投入情形</a:t>
                      </a:r>
                      <a:r>
                        <a:rPr lang="en-US" sz="2500" spc="-60" dirty="0">
                          <a:solidFill>
                            <a:srgbClr val="000000"/>
                          </a:solidFill>
                          <a:ea typeface="Open Sans"/>
                        </a:rPr>
                        <a:t> 。</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974608">
                <a:tc>
                  <a:txBody>
                    <a:bodyPr/>
                    <a:lstStyle/>
                    <a:p>
                      <a:pPr algn="ctr">
                        <a:lnSpc>
                          <a:spcPts val="3500"/>
                        </a:lnSpc>
                        <a:defRPr/>
                      </a:pPr>
                      <a:r>
                        <a:rPr lang="en-US" sz="2500" dirty="0">
                          <a:solidFill>
                            <a:srgbClr val="000000"/>
                          </a:solidFill>
                          <a:latin typeface="Open Sans" panose="020B0606030504020204" pitchFamily="34" charset="0"/>
                          <a:ea typeface="Open Sans"/>
                        </a:rPr>
                        <a:t>四、 </a:t>
                      </a:r>
                      <a:r>
                        <a:rPr lang="en-US" sz="2500" dirty="0" err="1">
                          <a:solidFill>
                            <a:srgbClr val="000000"/>
                          </a:solidFill>
                          <a:latin typeface="Open Sans" panose="020B0606030504020204" pitchFamily="34" charset="0"/>
                          <a:ea typeface="Open Sans"/>
                        </a:rPr>
                        <a:t>投資效益</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l">
                        <a:lnSpc>
                          <a:spcPts val="3500"/>
                        </a:lnSpc>
                        <a:defRPr/>
                      </a:pPr>
                      <a:r>
                        <a:rPr lang="en-US" sz="2500" spc="-60" dirty="0">
                          <a:solidFill>
                            <a:srgbClr val="000000"/>
                          </a:solidFill>
                          <a:latin typeface="Open Sans" panose="020B0606030504020204" pitchFamily="34" charset="0"/>
                          <a:ea typeface="Open Sans"/>
                        </a:rPr>
                        <a:t>針對於系統勾選項目進一步闡述投資效益已實現或是預估值 。</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4" name="TextBox 4"/>
          <p:cNvSpPr txBox="1"/>
          <p:nvPr/>
        </p:nvSpPr>
        <p:spPr>
          <a:xfrm>
            <a:off x="546417" y="205689"/>
            <a:ext cx="8617164" cy="663759"/>
          </a:xfrm>
          <a:prstGeom prst="rect">
            <a:avLst/>
          </a:prstGeom>
        </p:spPr>
        <p:txBody>
          <a:bodyPr lIns="0" tIns="0" rIns="0" bIns="0" rtlCol="0" anchor="t">
            <a:spAutoFit/>
          </a:bodyPr>
          <a:lstStyle/>
          <a:p>
            <a:pPr algn="l">
              <a:lnSpc>
                <a:spcPts val="5188"/>
              </a:lnSpc>
            </a:pPr>
            <a:r>
              <a:rPr lang="zh-TW" altLang="en-US" sz="4803" b="1" spc="33" dirty="0">
                <a:solidFill>
                  <a:srgbClr val="4511A7"/>
                </a:solidFill>
                <a:latin typeface="Open Sans" panose="020B0606030504020204" pitchFamily="34" charset="0"/>
                <a:ea typeface="Open Sans Bold"/>
              </a:rPr>
              <a:t>投資</a:t>
            </a:r>
            <a:r>
              <a:rPr lang="en-US" sz="4803" b="1" spc="33" dirty="0" err="1">
                <a:solidFill>
                  <a:srgbClr val="4511A7"/>
                </a:solidFill>
                <a:latin typeface="Open Sans" panose="020B0606030504020204" pitchFamily="34" charset="0"/>
                <a:ea typeface="Open Sans Bold"/>
              </a:rPr>
              <a:t>計劃書格式</a:t>
            </a:r>
            <a:endParaRPr lang="en-US" sz="4803" b="1" spc="33" dirty="0">
              <a:solidFill>
                <a:srgbClr val="4511A7"/>
              </a:solidFill>
              <a:latin typeface="Open Sans" panose="020B0606030504020204" pitchFamily="34" charset="0"/>
              <a:ea typeface="Open Sans Bold"/>
            </a:endParaRPr>
          </a:p>
        </p:txBody>
      </p:sp>
      <p:cxnSp>
        <p:nvCxnSpPr>
          <p:cNvPr id="6" name="直線接點 5">
            <a:extLst>
              <a:ext uri="{FF2B5EF4-FFF2-40B4-BE49-F238E27FC236}">
                <a16:creationId xmlns:a16="http://schemas.microsoft.com/office/drawing/2014/main" id="{351A3476-03DC-4AD4-89D1-C1093B14C476}"/>
              </a:ext>
            </a:extLst>
          </p:cNvPr>
          <p:cNvCxnSpPr/>
          <p:nvPr/>
        </p:nvCxnSpPr>
        <p:spPr>
          <a:xfrm>
            <a:off x="381000" y="2781300"/>
            <a:ext cx="1714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99906A7D-1C3D-4507-AC7E-8F12074D18B9}"/>
              </a:ext>
            </a:extLst>
          </p:cNvPr>
          <p:cNvCxnSpPr/>
          <p:nvPr/>
        </p:nvCxnSpPr>
        <p:spPr>
          <a:xfrm>
            <a:off x="406083" y="4000500"/>
            <a:ext cx="1714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8E8FADA5-CF16-4CD2-812B-D99AD0E14620}"/>
              </a:ext>
            </a:extLst>
          </p:cNvPr>
          <p:cNvCxnSpPr/>
          <p:nvPr/>
        </p:nvCxnSpPr>
        <p:spPr>
          <a:xfrm>
            <a:off x="152400" y="8648700"/>
            <a:ext cx="1714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269941" y="4648702"/>
            <a:ext cx="8845119" cy="903871"/>
          </a:xfrm>
          <a:prstGeom prst="rect">
            <a:avLst/>
          </a:prstGeom>
        </p:spPr>
        <p:txBody>
          <a:bodyPr lIns="0" tIns="0" rIns="0" bIns="0" rtlCol="0" anchor="t">
            <a:spAutoFit/>
          </a:bodyPr>
          <a:lstStyle/>
          <a:p>
            <a:pPr algn="l">
              <a:lnSpc>
                <a:spcPts val="7392"/>
              </a:lnSpc>
            </a:pPr>
            <a:r>
              <a:rPr lang="en-US" sz="5404" b="1" spc="89" dirty="0" err="1">
                <a:solidFill>
                  <a:srgbClr val="FFEC02"/>
                </a:solidFill>
                <a:latin typeface="Open Sans" panose="020B0606030504020204" pitchFamily="34" charset="0"/>
                <a:ea typeface="Open Sans" panose="020B0606030504020204" pitchFamily="34" charset="0"/>
                <a:cs typeface="Open Sans" panose="020B0606030504020204" pitchFamily="34" charset="0"/>
              </a:rPr>
              <a:t>申請流程</a:t>
            </a:r>
            <a:endParaRPr lang="en-US" sz="5404" b="1" spc="89" dirty="0">
              <a:solidFill>
                <a:srgbClr val="FFEC02"/>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44890" y="1375188"/>
            <a:ext cx="13050695" cy="6843960"/>
          </a:xfrm>
          <a:prstGeom prst="rect">
            <a:avLst/>
          </a:prstGeom>
        </p:spPr>
      </p:pic>
      <p:sp>
        <p:nvSpPr>
          <p:cNvPr id="4" name="TextBox 4"/>
          <p:cNvSpPr txBox="1"/>
          <p:nvPr/>
        </p:nvSpPr>
        <p:spPr>
          <a:xfrm>
            <a:off x="808682" y="395576"/>
            <a:ext cx="14586902" cy="66375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申報網址</a:t>
            </a:r>
            <a:endParaRPr lang="en-US" sz="4803" b="1" spc="33" dirty="0">
              <a:solidFill>
                <a:srgbClr val="4511A7"/>
              </a:solidFill>
              <a:latin typeface="Open Sans" panose="020B0606030504020204" pitchFamily="34" charset="0"/>
              <a:ea typeface="Open Sans Bold"/>
            </a:endParaRPr>
          </a:p>
        </p:txBody>
      </p:sp>
      <p:sp>
        <p:nvSpPr>
          <p:cNvPr id="5" name="TextBox 5"/>
          <p:cNvSpPr txBox="1"/>
          <p:nvPr/>
        </p:nvSpPr>
        <p:spPr>
          <a:xfrm>
            <a:off x="4933625" y="8535000"/>
            <a:ext cx="7296745" cy="733425"/>
          </a:xfrm>
          <a:prstGeom prst="rect">
            <a:avLst/>
          </a:prstGeom>
        </p:spPr>
        <p:txBody>
          <a:bodyPr lIns="0" tIns="0" rIns="0" bIns="0" rtlCol="0" anchor="t">
            <a:spAutoFit/>
          </a:bodyPr>
          <a:lstStyle/>
          <a:p>
            <a:pPr algn="ctr">
              <a:lnSpc>
                <a:spcPts val="5803"/>
              </a:lnSpc>
              <a:spcBef>
                <a:spcPct val="0"/>
              </a:spcBef>
            </a:pPr>
            <a:r>
              <a:rPr lang="en-US" sz="4836" u="sng" spc="-117">
                <a:solidFill>
                  <a:srgbClr val="4511A7"/>
                </a:solidFill>
                <a:latin typeface="Open Sans"/>
                <a:hlinkClick r:id="rId4" tooltip="https://www.idbtax.org.tw"/>
              </a:rPr>
              <a:t>https://www.idbtax.org.tw/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08682" y="395576"/>
            <a:ext cx="14586902" cy="66375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申報期間</a:t>
            </a:r>
            <a:endParaRPr lang="en-US" sz="4803" b="1" spc="33" dirty="0">
              <a:solidFill>
                <a:srgbClr val="4511A7"/>
              </a:solidFill>
              <a:latin typeface="Open Sans" panose="020B0606030504020204" pitchFamily="34" charset="0"/>
              <a:ea typeface="Open Sans Bold"/>
            </a:endParaRPr>
          </a:p>
        </p:txBody>
      </p:sp>
      <p:pic>
        <p:nvPicPr>
          <p:cNvPr id="4" name="Picture 4"/>
          <p:cNvPicPr>
            <a:picLocks noChangeAspect="1"/>
          </p:cNvPicPr>
          <p:nvPr/>
        </p:nvPicPr>
        <p:blipFill>
          <a:blip r:embed="rId3"/>
          <a:srcRect/>
          <a:stretch>
            <a:fillRect/>
          </a:stretch>
        </p:blipFill>
        <p:spPr>
          <a:xfrm>
            <a:off x="687662" y="1256049"/>
            <a:ext cx="17089297" cy="82514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305800" y="4022486"/>
            <a:ext cx="4858073" cy="923330"/>
          </a:xfrm>
          <a:prstGeom prst="rect">
            <a:avLst/>
          </a:prstGeom>
        </p:spPr>
        <p:txBody>
          <a:bodyPr wrap="square" lIns="0" tIns="0" rIns="0" bIns="0" rtlCol="0" anchor="t">
            <a:spAutoFit/>
          </a:bodyPr>
          <a:lstStyle/>
          <a:p>
            <a:pPr algn="l">
              <a:lnSpc>
                <a:spcPts val="7205"/>
              </a:lnSpc>
            </a:pPr>
            <a:r>
              <a:rPr lang="en-US" sz="6004" spc="-145" dirty="0">
                <a:solidFill>
                  <a:srgbClr val="FFEC02"/>
                </a:solidFill>
                <a:latin typeface="Open San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607518" y="4648702"/>
            <a:ext cx="8845119" cy="903871"/>
          </a:xfrm>
          <a:prstGeom prst="rect">
            <a:avLst/>
          </a:prstGeom>
        </p:spPr>
        <p:txBody>
          <a:bodyPr lIns="0" tIns="0" rIns="0" bIns="0" rtlCol="0" anchor="t">
            <a:spAutoFit/>
          </a:bodyPr>
          <a:lstStyle/>
          <a:p>
            <a:pPr algn="l">
              <a:lnSpc>
                <a:spcPts val="7392"/>
              </a:lnSpc>
            </a:pPr>
            <a:r>
              <a:rPr lang="en-US" sz="5404" b="1" spc="89" dirty="0" err="1">
                <a:solidFill>
                  <a:srgbClr val="FFEC02"/>
                </a:solidFill>
                <a:latin typeface="Open Sans" panose="020B0606030504020204" pitchFamily="34" charset="0"/>
                <a:ea typeface="Open Sans" panose="020B0606030504020204" pitchFamily="34" charset="0"/>
                <a:cs typeface="Open Sans" panose="020B0606030504020204" pitchFamily="34" charset="0"/>
              </a:rPr>
              <a:t>計劃說明</a:t>
            </a:r>
            <a:endParaRPr lang="en-US" sz="5404" b="1" spc="89" dirty="0">
              <a:solidFill>
                <a:srgbClr val="FFEC02"/>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08682" y="395576"/>
            <a:ext cx="14586902" cy="66375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計劃背景</a:t>
            </a:r>
            <a:endParaRPr lang="en-US" sz="4803" b="1" spc="33" dirty="0">
              <a:solidFill>
                <a:srgbClr val="4511A7"/>
              </a:solidFill>
              <a:latin typeface="Open Sans" panose="020B0606030504020204" pitchFamily="34" charset="0"/>
              <a:ea typeface="Open Sans Bold"/>
            </a:endParaRPr>
          </a:p>
        </p:txBody>
      </p:sp>
      <p:sp>
        <p:nvSpPr>
          <p:cNvPr id="4" name="TextBox 4"/>
          <p:cNvSpPr txBox="1"/>
          <p:nvPr/>
        </p:nvSpPr>
        <p:spPr>
          <a:xfrm>
            <a:off x="1664881" y="3113727"/>
            <a:ext cx="14548468" cy="3190196"/>
          </a:xfrm>
          <a:prstGeom prst="rect">
            <a:avLst/>
          </a:prstGeom>
        </p:spPr>
        <p:txBody>
          <a:bodyPr lIns="0" tIns="0" rIns="0" bIns="0" rtlCol="0" anchor="t">
            <a:spAutoFit/>
          </a:bodyPr>
          <a:lstStyle/>
          <a:p>
            <a:pPr>
              <a:lnSpc>
                <a:spcPts val="6437"/>
              </a:lnSpc>
            </a:pPr>
            <a:r>
              <a:rPr lang="en-US" sz="4235" spc="-102" dirty="0">
                <a:solidFill>
                  <a:srgbClr val="000000"/>
                </a:solidFill>
                <a:latin typeface="Open Sans" panose="020B0606030504020204" pitchFamily="34" charset="0"/>
                <a:ea typeface="Open Sans" panose="020B0606030504020204" pitchFamily="34" charset="0"/>
                <a:cs typeface="Open Sans" panose="020B0606030504020204" pitchFamily="34" charset="0"/>
              </a:rPr>
              <a:t>產創條例第10條之1於108年7月3日增訂，於111年2月18日修正，</a:t>
            </a:r>
            <a:r>
              <a:rPr lang="en-US" sz="4235" spc="-102" dirty="0">
                <a:solidFill>
                  <a:srgbClr val="8F1010"/>
                </a:solidFill>
                <a:latin typeface="Open Sans" panose="020B0606030504020204" pitchFamily="34" charset="0"/>
                <a:ea typeface="Open Sans" panose="020B0606030504020204" pitchFamily="34" charset="0"/>
                <a:cs typeface="Open Sans" panose="020B0606030504020204" pitchFamily="34" charset="0"/>
              </a:rPr>
              <a:t>延長智慧機械及5G系統投資抵減施行至113年12月31日</a:t>
            </a:r>
            <a:r>
              <a:rPr lang="en-US" sz="4235" spc="-102" dirty="0">
                <a:solidFill>
                  <a:srgbClr val="000000"/>
                </a:solidFill>
                <a:latin typeface="Open Sans" panose="020B0606030504020204" pitchFamily="34" charset="0"/>
                <a:ea typeface="Open Sans" panose="020B0606030504020204" pitchFamily="34" charset="0"/>
                <a:cs typeface="Open Sans" panose="020B0606030504020204" pitchFamily="34" charset="0"/>
              </a:rPr>
              <a:t>，並自</a:t>
            </a:r>
            <a:r>
              <a:rPr lang="en-US" sz="4235" spc="-102" dirty="0">
                <a:solidFill>
                  <a:srgbClr val="8F1010"/>
                </a:solidFill>
                <a:latin typeface="Open Sans" panose="020B0606030504020204" pitchFamily="34" charset="0"/>
                <a:ea typeface="Open Sans" panose="020B0606030504020204" pitchFamily="34" charset="0"/>
                <a:cs typeface="Open Sans" panose="020B0606030504020204" pitchFamily="34" charset="0"/>
              </a:rPr>
              <a:t>111年起新增資安產品或服務投資抵減</a:t>
            </a:r>
            <a:r>
              <a:rPr lang="en-US" sz="4235" spc="-102" dirty="0">
                <a:solidFill>
                  <a:srgbClr val="000000"/>
                </a:solidFill>
                <a:latin typeface="Open Sans" panose="020B0606030504020204" pitchFamily="34" charset="0"/>
                <a:ea typeface="Open Sans" panose="020B0606030504020204" pitchFamily="34" charset="0"/>
                <a:cs typeface="Open Sans" panose="020B0606030504020204" pitchFamily="34" charset="0"/>
              </a:rPr>
              <a:t>，配合母法修正，子辦法於111年7月4日修正，提供業者申請適用相關規定。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6542" y="2111859"/>
            <a:ext cx="593556" cy="593556"/>
          </a:xfrm>
          <a:prstGeom prst="rect">
            <a:avLst/>
          </a:prstGeom>
        </p:spPr>
      </p:pic>
      <p:sp>
        <p:nvSpPr>
          <p:cNvPr id="4" name="AutoShape 4"/>
          <p:cNvSpPr/>
          <p:nvPr/>
        </p:nvSpPr>
        <p:spPr>
          <a:xfrm rot="-19071">
            <a:off x="2130173" y="2818050"/>
            <a:ext cx="3854975" cy="0"/>
          </a:xfrm>
          <a:prstGeom prst="line">
            <a:avLst/>
          </a:prstGeom>
          <a:ln w="9525" cap="flat">
            <a:solidFill>
              <a:srgbClr val="000000"/>
            </a:solidFill>
            <a:prstDash val="solid"/>
            <a:headEnd type="none" w="sm" len="sm"/>
            <a:tailEnd type="none" w="sm" len="sm"/>
          </a:ln>
        </p:spPr>
      </p:sp>
      <p:sp>
        <p:nvSpPr>
          <p:cNvPr id="5" name="AutoShape 5"/>
          <p:cNvSpPr/>
          <p:nvPr/>
        </p:nvSpPr>
        <p:spPr>
          <a:xfrm rot="-19071">
            <a:off x="2130173" y="5118658"/>
            <a:ext cx="3854975" cy="0"/>
          </a:xfrm>
          <a:prstGeom prst="line">
            <a:avLst/>
          </a:prstGeom>
          <a:ln w="9525" cap="flat">
            <a:solidFill>
              <a:srgbClr val="000000"/>
            </a:solidFill>
            <a:prstDash val="solid"/>
            <a:headEnd type="none" w="sm" len="sm"/>
            <a:tailEnd type="none" w="sm" len="sm"/>
          </a:ln>
        </p:spPr>
      </p:sp>
      <p:sp>
        <p:nvSpPr>
          <p:cNvPr id="6" name="AutoShape 6"/>
          <p:cNvSpPr/>
          <p:nvPr/>
        </p:nvSpPr>
        <p:spPr>
          <a:xfrm rot="-19071">
            <a:off x="2130173" y="7726524"/>
            <a:ext cx="3854975" cy="0"/>
          </a:xfrm>
          <a:prstGeom prst="line">
            <a:avLst/>
          </a:prstGeom>
          <a:ln w="9525" cap="flat">
            <a:solidFill>
              <a:srgbClr val="000000"/>
            </a:solidFill>
            <a:prstDash val="solid"/>
            <a:headEnd type="none" w="sm" len="sm"/>
            <a:tailEnd type="none" w="sm" len="sm"/>
          </a:ln>
        </p:spPr>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9782" y="4432914"/>
            <a:ext cx="593556" cy="593556"/>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6542" y="7021338"/>
            <a:ext cx="593556" cy="593556"/>
          </a:xfrm>
          <a:prstGeom prst="rect">
            <a:avLst/>
          </a:prstGeom>
        </p:spPr>
      </p:pic>
      <p:sp>
        <p:nvSpPr>
          <p:cNvPr id="9" name="AutoShape 9"/>
          <p:cNvSpPr/>
          <p:nvPr/>
        </p:nvSpPr>
        <p:spPr>
          <a:xfrm rot="-19071">
            <a:off x="8999342" y="2805345"/>
            <a:ext cx="3854975" cy="0"/>
          </a:xfrm>
          <a:prstGeom prst="line">
            <a:avLst/>
          </a:prstGeom>
          <a:ln w="9525" cap="flat">
            <a:solidFill>
              <a:srgbClr val="000000"/>
            </a:solidFill>
            <a:prstDash val="solid"/>
            <a:headEnd type="none" w="sm" len="sm"/>
            <a:tailEnd type="none" w="sm" len="sm"/>
          </a:ln>
        </p:spPr>
      </p:sp>
      <p:sp>
        <p:nvSpPr>
          <p:cNvPr id="10" name="AutoShape 10"/>
          <p:cNvSpPr/>
          <p:nvPr/>
        </p:nvSpPr>
        <p:spPr>
          <a:xfrm rot="-19071">
            <a:off x="8999342" y="5024632"/>
            <a:ext cx="3854975" cy="0"/>
          </a:xfrm>
          <a:prstGeom prst="line">
            <a:avLst/>
          </a:prstGeom>
          <a:ln w="9525" cap="flat">
            <a:solidFill>
              <a:srgbClr val="000000"/>
            </a:solidFill>
            <a:prstDash val="solid"/>
            <a:headEnd type="none" w="sm" len="sm"/>
            <a:tailEnd type="none" w="sm" len="sm"/>
          </a:ln>
        </p:spPr>
      </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78334" y="2111859"/>
            <a:ext cx="593556" cy="593556"/>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78334" y="4451294"/>
            <a:ext cx="593556" cy="593556"/>
          </a:xfrm>
          <a:prstGeom prst="rect">
            <a:avLst/>
          </a:prstGeom>
        </p:spPr>
      </p:pic>
      <p:pic>
        <p:nvPicPr>
          <p:cNvPr id="13" name="Picture 13"/>
          <p:cNvPicPr>
            <a:picLocks noChangeAspect="1"/>
          </p:cNvPicPr>
          <p:nvPr/>
        </p:nvPicPr>
        <p:blipFill>
          <a:blip r:embed="rId5"/>
          <a:srcRect/>
          <a:stretch>
            <a:fillRect/>
          </a:stretch>
        </p:blipFill>
        <p:spPr>
          <a:xfrm>
            <a:off x="8252553" y="7021338"/>
            <a:ext cx="619423" cy="631259"/>
          </a:xfrm>
          <a:prstGeom prst="rect">
            <a:avLst/>
          </a:prstGeom>
        </p:spPr>
      </p:pic>
      <p:grpSp>
        <p:nvGrpSpPr>
          <p:cNvPr id="14" name="Group 14"/>
          <p:cNvGrpSpPr/>
          <p:nvPr/>
        </p:nvGrpSpPr>
        <p:grpSpPr>
          <a:xfrm>
            <a:off x="13351767" y="2518692"/>
            <a:ext cx="4516530" cy="1836965"/>
            <a:chOff x="0" y="0"/>
            <a:chExt cx="1189539" cy="483810"/>
          </a:xfrm>
        </p:grpSpPr>
        <p:sp>
          <p:nvSpPr>
            <p:cNvPr id="15" name="Freeform 15"/>
            <p:cNvSpPr/>
            <p:nvPr/>
          </p:nvSpPr>
          <p:spPr>
            <a:xfrm>
              <a:off x="0" y="0"/>
              <a:ext cx="1189539" cy="483810"/>
            </a:xfrm>
            <a:custGeom>
              <a:avLst/>
              <a:gdLst/>
              <a:ahLst/>
              <a:cxnLst/>
              <a:rect l="l" t="t" r="r" b="b"/>
              <a:pathLst>
                <a:path w="1189539" h="483810">
                  <a:moveTo>
                    <a:pt x="87421" y="0"/>
                  </a:moveTo>
                  <a:lnTo>
                    <a:pt x="1102118" y="0"/>
                  </a:lnTo>
                  <a:cubicBezTo>
                    <a:pt x="1150399" y="0"/>
                    <a:pt x="1189539" y="39140"/>
                    <a:pt x="1189539" y="87421"/>
                  </a:cubicBezTo>
                  <a:lnTo>
                    <a:pt x="1189539" y="396389"/>
                  </a:lnTo>
                  <a:cubicBezTo>
                    <a:pt x="1189539" y="419575"/>
                    <a:pt x="1180328" y="441810"/>
                    <a:pt x="1163934" y="458205"/>
                  </a:cubicBezTo>
                  <a:cubicBezTo>
                    <a:pt x="1147539" y="474599"/>
                    <a:pt x="1125303" y="483810"/>
                    <a:pt x="1102118" y="483810"/>
                  </a:cubicBezTo>
                  <a:lnTo>
                    <a:pt x="87421" y="483810"/>
                  </a:lnTo>
                  <a:cubicBezTo>
                    <a:pt x="39140" y="483810"/>
                    <a:pt x="0" y="444670"/>
                    <a:pt x="0" y="396389"/>
                  </a:cubicBezTo>
                  <a:lnTo>
                    <a:pt x="0" y="87421"/>
                  </a:lnTo>
                  <a:cubicBezTo>
                    <a:pt x="0" y="39140"/>
                    <a:pt x="39140" y="0"/>
                    <a:pt x="87421" y="0"/>
                  </a:cubicBezTo>
                  <a:close/>
                </a:path>
              </a:pathLst>
            </a:custGeom>
            <a:solidFill>
              <a:srgbClr val="FAF7C2"/>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dirty="0">
                <a:latin typeface="Open Sans" panose="020B0606030504020204" pitchFamily="34" charset="0"/>
              </a:endParaRPr>
            </a:p>
          </p:txBody>
        </p:sp>
      </p:grpSp>
      <p:grpSp>
        <p:nvGrpSpPr>
          <p:cNvPr id="17" name="Group 17"/>
          <p:cNvGrpSpPr/>
          <p:nvPr/>
        </p:nvGrpSpPr>
        <p:grpSpPr>
          <a:xfrm>
            <a:off x="13383417" y="5044850"/>
            <a:ext cx="4516530" cy="1836965"/>
            <a:chOff x="0" y="0"/>
            <a:chExt cx="1189539" cy="483810"/>
          </a:xfrm>
        </p:grpSpPr>
        <p:sp>
          <p:nvSpPr>
            <p:cNvPr id="18" name="Freeform 18"/>
            <p:cNvSpPr/>
            <p:nvPr/>
          </p:nvSpPr>
          <p:spPr>
            <a:xfrm>
              <a:off x="0" y="0"/>
              <a:ext cx="1189539" cy="483810"/>
            </a:xfrm>
            <a:custGeom>
              <a:avLst/>
              <a:gdLst/>
              <a:ahLst/>
              <a:cxnLst/>
              <a:rect l="l" t="t" r="r" b="b"/>
              <a:pathLst>
                <a:path w="1189539" h="483810">
                  <a:moveTo>
                    <a:pt x="87421" y="0"/>
                  </a:moveTo>
                  <a:lnTo>
                    <a:pt x="1102118" y="0"/>
                  </a:lnTo>
                  <a:cubicBezTo>
                    <a:pt x="1150399" y="0"/>
                    <a:pt x="1189539" y="39140"/>
                    <a:pt x="1189539" y="87421"/>
                  </a:cubicBezTo>
                  <a:lnTo>
                    <a:pt x="1189539" y="396389"/>
                  </a:lnTo>
                  <a:cubicBezTo>
                    <a:pt x="1189539" y="419575"/>
                    <a:pt x="1180328" y="441810"/>
                    <a:pt x="1163934" y="458205"/>
                  </a:cubicBezTo>
                  <a:cubicBezTo>
                    <a:pt x="1147539" y="474599"/>
                    <a:pt x="1125303" y="483810"/>
                    <a:pt x="1102118" y="483810"/>
                  </a:cubicBezTo>
                  <a:lnTo>
                    <a:pt x="87421" y="483810"/>
                  </a:lnTo>
                  <a:cubicBezTo>
                    <a:pt x="39140" y="483810"/>
                    <a:pt x="0" y="444670"/>
                    <a:pt x="0" y="396389"/>
                  </a:cubicBezTo>
                  <a:lnTo>
                    <a:pt x="0" y="87421"/>
                  </a:lnTo>
                  <a:cubicBezTo>
                    <a:pt x="0" y="39140"/>
                    <a:pt x="39140" y="0"/>
                    <a:pt x="87421" y="0"/>
                  </a:cubicBezTo>
                  <a:close/>
                </a:path>
              </a:pathLst>
            </a:custGeom>
            <a:solidFill>
              <a:srgbClr val="FAF7C2"/>
            </a:solidFill>
          </p:spPr>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2659"/>
                </a:lnSpc>
              </a:pPr>
              <a:endParaRPr dirty="0">
                <a:latin typeface="Open Sans" panose="020B0606030504020204" pitchFamily="34" charset="0"/>
              </a:endParaRPr>
            </a:p>
          </p:txBody>
        </p:sp>
      </p:grpSp>
      <p:sp>
        <p:nvSpPr>
          <p:cNvPr id="20" name="AutoShape 20"/>
          <p:cNvSpPr/>
          <p:nvPr/>
        </p:nvSpPr>
        <p:spPr>
          <a:xfrm rot="-19071">
            <a:off x="8838561" y="7741979"/>
            <a:ext cx="3854975" cy="0"/>
          </a:xfrm>
          <a:prstGeom prst="line">
            <a:avLst/>
          </a:prstGeom>
          <a:ln w="9525" cap="flat">
            <a:solidFill>
              <a:srgbClr val="000000"/>
            </a:solidFill>
            <a:prstDash val="solid"/>
            <a:headEnd type="none" w="sm" len="sm"/>
            <a:tailEnd type="none" w="sm" len="sm"/>
          </a:ln>
        </p:spPr>
      </p:sp>
      <p:sp>
        <p:nvSpPr>
          <p:cNvPr id="21" name="TextBox 21"/>
          <p:cNvSpPr txBox="1"/>
          <p:nvPr/>
        </p:nvSpPr>
        <p:spPr>
          <a:xfrm>
            <a:off x="8999345" y="2180037"/>
            <a:ext cx="3217213" cy="457200"/>
          </a:xfrm>
          <a:prstGeom prst="rect">
            <a:avLst/>
          </a:prstGeom>
        </p:spPr>
        <p:txBody>
          <a:bodyPr lIns="0" tIns="0" rIns="0" bIns="0" rtlCol="0" anchor="t">
            <a:spAutoFit/>
          </a:bodyPr>
          <a:lstStyle/>
          <a:p>
            <a:pPr>
              <a:lnSpc>
                <a:spcPts val="3602"/>
              </a:lnSpc>
              <a:spcBef>
                <a:spcPct val="0"/>
              </a:spcBef>
            </a:pPr>
            <a:r>
              <a:rPr lang="en-US" sz="3002" b="1" spc="-72" dirty="0" err="1">
                <a:solidFill>
                  <a:srgbClr val="000000"/>
                </a:solidFill>
                <a:latin typeface="Open Sans" panose="020B0606030504020204" pitchFamily="34" charset="0"/>
                <a:ea typeface="Open Sans Bold"/>
              </a:rPr>
              <a:t>辨識（Identify</a:t>
            </a:r>
            <a:r>
              <a:rPr lang="en-US" sz="3002" b="1" spc="-72" dirty="0">
                <a:solidFill>
                  <a:srgbClr val="000000"/>
                </a:solidFill>
                <a:latin typeface="Open Sans" panose="020B0606030504020204" pitchFamily="34" charset="0"/>
                <a:ea typeface="Open Sans Bold"/>
              </a:rPr>
              <a:t>）</a:t>
            </a:r>
          </a:p>
        </p:txBody>
      </p:sp>
      <p:sp>
        <p:nvSpPr>
          <p:cNvPr id="22" name="TextBox 22"/>
          <p:cNvSpPr txBox="1"/>
          <p:nvPr/>
        </p:nvSpPr>
        <p:spPr>
          <a:xfrm>
            <a:off x="808682" y="185563"/>
            <a:ext cx="14586902" cy="66684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抵減適用範圍</a:t>
            </a:r>
            <a:endParaRPr lang="en-US" sz="4803" b="1" spc="33" dirty="0">
              <a:solidFill>
                <a:srgbClr val="4511A7"/>
              </a:solidFill>
              <a:latin typeface="Open Sans" panose="020B0606030504020204" pitchFamily="34" charset="0"/>
              <a:ea typeface="Open Sans Bold"/>
            </a:endParaRPr>
          </a:p>
        </p:txBody>
      </p:sp>
      <p:sp>
        <p:nvSpPr>
          <p:cNvPr id="23" name="TextBox 23"/>
          <p:cNvSpPr txBox="1"/>
          <p:nvPr/>
        </p:nvSpPr>
        <p:spPr>
          <a:xfrm>
            <a:off x="13755630" y="2745052"/>
            <a:ext cx="3620858" cy="1367750"/>
          </a:xfrm>
          <a:prstGeom prst="rect">
            <a:avLst/>
          </a:prstGeom>
        </p:spPr>
        <p:txBody>
          <a:bodyPr lIns="0" tIns="0" rIns="0" bIns="0" rtlCol="0" anchor="t">
            <a:spAutoFit/>
          </a:bodyPr>
          <a:lstStyle/>
          <a:p>
            <a:pPr>
              <a:lnSpc>
                <a:spcPts val="3647"/>
              </a:lnSpc>
            </a:pPr>
            <a:r>
              <a:rPr lang="en-US" sz="2702" b="1" spc="-91" dirty="0">
                <a:solidFill>
                  <a:srgbClr val="000000"/>
                </a:solidFill>
                <a:latin typeface="Open Sans Bold"/>
              </a:rPr>
              <a:t>※</a:t>
            </a:r>
            <a:r>
              <a:rPr lang="en-US" sz="2702" b="1" spc="-91" dirty="0" err="1">
                <a:solidFill>
                  <a:srgbClr val="000000"/>
                </a:solidFill>
                <a:latin typeface="Open Sans Bold"/>
              </a:rPr>
              <a:t>適用產品</a:t>
            </a:r>
            <a:r>
              <a:rPr lang="en-US" sz="2702" b="1" spc="-91" dirty="0">
                <a:solidFill>
                  <a:srgbClr val="000000"/>
                </a:solidFill>
                <a:latin typeface="Open Sans Bold"/>
              </a:rPr>
              <a:t>：</a:t>
            </a:r>
          </a:p>
          <a:p>
            <a:pPr algn="l">
              <a:lnSpc>
                <a:spcPts val="3647"/>
              </a:lnSpc>
            </a:pPr>
            <a:r>
              <a:rPr lang="en-US" sz="2702" spc="-65" dirty="0" err="1">
                <a:solidFill>
                  <a:srgbClr val="000000"/>
                </a:solidFill>
                <a:latin typeface="Open Sans" panose="020B0606030504020204" pitchFamily="34" charset="0"/>
                <a:ea typeface="Open Sans"/>
              </a:rPr>
              <a:t>弱點掃描、滲透測試、資安健診、SIVAS</a:t>
            </a:r>
            <a:endParaRPr lang="en-US" sz="2702" spc="-65" dirty="0">
              <a:solidFill>
                <a:srgbClr val="000000"/>
              </a:solidFill>
              <a:latin typeface="Open Sans" panose="020B0606030504020204" pitchFamily="34" charset="0"/>
              <a:ea typeface="Open Sans"/>
            </a:endParaRPr>
          </a:p>
        </p:txBody>
      </p:sp>
      <p:sp>
        <p:nvSpPr>
          <p:cNvPr id="24" name="TextBox 24"/>
          <p:cNvSpPr txBox="1"/>
          <p:nvPr/>
        </p:nvSpPr>
        <p:spPr>
          <a:xfrm>
            <a:off x="13659767" y="5476445"/>
            <a:ext cx="4318630" cy="917752"/>
          </a:xfrm>
          <a:prstGeom prst="rect">
            <a:avLst/>
          </a:prstGeom>
        </p:spPr>
        <p:txBody>
          <a:bodyPr wrap="square" lIns="0" tIns="0" rIns="0" bIns="0" rtlCol="0" anchor="t">
            <a:spAutoFit/>
          </a:bodyPr>
          <a:lstStyle/>
          <a:p>
            <a:pPr>
              <a:lnSpc>
                <a:spcPts val="3728"/>
              </a:lnSpc>
            </a:pPr>
            <a:r>
              <a:rPr lang="en-US" sz="2702" b="1" spc="-64" dirty="0">
                <a:solidFill>
                  <a:srgbClr val="000000"/>
                </a:solidFill>
                <a:latin typeface="Open Sans Bold"/>
              </a:rPr>
              <a:t>※</a:t>
            </a:r>
            <a:r>
              <a:rPr lang="en-US" sz="2702" b="1" spc="-64" dirty="0" err="1">
                <a:solidFill>
                  <a:srgbClr val="000000"/>
                </a:solidFill>
                <a:latin typeface="Open Sans Bold"/>
              </a:rPr>
              <a:t>適用產品</a:t>
            </a:r>
            <a:r>
              <a:rPr lang="en-US" sz="2702" b="1" spc="-64" dirty="0">
                <a:solidFill>
                  <a:srgbClr val="000000"/>
                </a:solidFill>
                <a:latin typeface="Open Sans Bold"/>
              </a:rPr>
              <a:t>：</a:t>
            </a:r>
          </a:p>
          <a:p>
            <a:pPr algn="l">
              <a:lnSpc>
                <a:spcPts val="3728"/>
              </a:lnSpc>
            </a:pPr>
            <a:r>
              <a:rPr lang="en-US" sz="2702" spc="-65" dirty="0">
                <a:solidFill>
                  <a:srgbClr val="000000"/>
                </a:solidFill>
                <a:latin typeface="Open Sans"/>
              </a:rPr>
              <a:t>EDR、SOC、SRMAS</a:t>
            </a:r>
            <a:r>
              <a:rPr lang="zh-TW" altLang="en-US" sz="2702" spc="-65" dirty="0">
                <a:solidFill>
                  <a:srgbClr val="000000"/>
                </a:solidFill>
                <a:latin typeface="Open Sans"/>
              </a:rPr>
              <a:t>、</a:t>
            </a:r>
            <a:r>
              <a:rPr lang="en-US" altLang="zh-TW" sz="2702" spc="-65" dirty="0">
                <a:solidFill>
                  <a:srgbClr val="000000"/>
                </a:solidFill>
                <a:latin typeface="Open Sans"/>
              </a:rPr>
              <a:t>MOC</a:t>
            </a:r>
            <a:endParaRPr lang="en-US" sz="2702" spc="-65" dirty="0">
              <a:solidFill>
                <a:srgbClr val="000000"/>
              </a:solidFill>
              <a:latin typeface="Open Sans"/>
            </a:endParaRPr>
          </a:p>
        </p:txBody>
      </p:sp>
      <p:sp>
        <p:nvSpPr>
          <p:cNvPr id="25" name="TextBox 25"/>
          <p:cNvSpPr txBox="1"/>
          <p:nvPr/>
        </p:nvSpPr>
        <p:spPr>
          <a:xfrm>
            <a:off x="4788953" y="399017"/>
            <a:ext cx="1134796" cy="419100"/>
          </a:xfrm>
          <a:prstGeom prst="rect">
            <a:avLst/>
          </a:prstGeom>
        </p:spPr>
        <p:txBody>
          <a:bodyPr lIns="0" tIns="0" rIns="0" bIns="0" rtlCol="0" anchor="t">
            <a:spAutoFit/>
          </a:bodyPr>
          <a:lstStyle/>
          <a:p>
            <a:pPr algn="l">
              <a:lnSpc>
                <a:spcPts val="3242"/>
              </a:lnSpc>
            </a:pPr>
            <a:r>
              <a:rPr lang="en-US" sz="2702" spc="-65" dirty="0">
                <a:solidFill>
                  <a:srgbClr val="000000"/>
                </a:solidFill>
                <a:latin typeface="Open Sans"/>
              </a:rPr>
              <a:t>(</a:t>
            </a:r>
            <a:r>
              <a:rPr lang="en-US" sz="2702" spc="-65" dirty="0">
                <a:solidFill>
                  <a:srgbClr val="000000"/>
                </a:solidFill>
                <a:latin typeface="Open Sans" panose="020B0606030504020204" pitchFamily="34" charset="0"/>
                <a:ea typeface="Open Sans"/>
              </a:rPr>
              <a:t>第4條)</a:t>
            </a:r>
          </a:p>
        </p:txBody>
      </p:sp>
      <p:sp>
        <p:nvSpPr>
          <p:cNvPr id="26" name="TextBox 26"/>
          <p:cNvSpPr txBox="1"/>
          <p:nvPr/>
        </p:nvSpPr>
        <p:spPr>
          <a:xfrm>
            <a:off x="2271048" y="2180037"/>
            <a:ext cx="3000537" cy="457200"/>
          </a:xfrm>
          <a:prstGeom prst="rect">
            <a:avLst/>
          </a:prstGeom>
        </p:spPr>
        <p:txBody>
          <a:bodyPr lIns="0" tIns="0" rIns="0" bIns="0" rtlCol="0" anchor="t">
            <a:spAutoFit/>
          </a:bodyPr>
          <a:lstStyle/>
          <a:p>
            <a:pPr algn="l">
              <a:lnSpc>
                <a:spcPts val="3602"/>
              </a:lnSpc>
            </a:pPr>
            <a:r>
              <a:rPr lang="en-US" sz="3002" b="1" spc="-72" dirty="0" err="1">
                <a:solidFill>
                  <a:srgbClr val="000000"/>
                </a:solidFill>
                <a:latin typeface="Open Sans" panose="020B0606030504020204" pitchFamily="34" charset="0"/>
                <a:ea typeface="Open Sans Bold"/>
              </a:rPr>
              <a:t>復原（Recover</a:t>
            </a:r>
            <a:r>
              <a:rPr lang="en-US" sz="3002" b="1" spc="-72" dirty="0">
                <a:solidFill>
                  <a:srgbClr val="000000"/>
                </a:solidFill>
                <a:latin typeface="Open Sans" panose="020B0606030504020204" pitchFamily="34" charset="0"/>
                <a:ea typeface="Open Sans Bold"/>
              </a:rPr>
              <a:t>）</a:t>
            </a:r>
          </a:p>
        </p:txBody>
      </p:sp>
      <p:sp>
        <p:nvSpPr>
          <p:cNvPr id="27" name="TextBox 27"/>
          <p:cNvSpPr txBox="1"/>
          <p:nvPr/>
        </p:nvSpPr>
        <p:spPr>
          <a:xfrm>
            <a:off x="2081741" y="2977548"/>
            <a:ext cx="2684572" cy="941016"/>
          </a:xfrm>
          <a:prstGeom prst="rect">
            <a:avLst/>
          </a:prstGeom>
        </p:spPr>
        <p:txBody>
          <a:bodyPr lIns="0" tIns="0" rIns="0" bIns="0" rtlCol="0" anchor="t">
            <a:spAutoFit/>
          </a:bodyPr>
          <a:lstStyle/>
          <a:p>
            <a:pPr marL="583385" lvl="1" indent="-291693">
              <a:lnSpc>
                <a:spcPts val="3782"/>
              </a:lnSpc>
              <a:buFont typeface="Arial"/>
              <a:buChar char="•"/>
            </a:pPr>
            <a:r>
              <a:rPr lang="en-US" sz="2702" spc="-64" dirty="0" err="1">
                <a:solidFill>
                  <a:srgbClr val="000000"/>
                </a:solidFill>
                <a:latin typeface="Open Sans" panose="020B0606030504020204" pitchFamily="34" charset="0"/>
                <a:ea typeface="Open Sans"/>
              </a:rPr>
              <a:t>異地備援</a:t>
            </a:r>
            <a:endParaRPr lang="en-US" sz="2702" spc="-64" dirty="0">
              <a:solidFill>
                <a:srgbClr val="000000"/>
              </a:solidFill>
              <a:latin typeface="Open Sans" panose="020B0606030504020204" pitchFamily="34" charset="0"/>
              <a:ea typeface="Open Sans"/>
            </a:endParaRPr>
          </a:p>
          <a:p>
            <a:pPr marL="583386" lvl="1" indent="-291693" algn="l">
              <a:lnSpc>
                <a:spcPts val="3782"/>
              </a:lnSpc>
              <a:buFont typeface="Arial"/>
              <a:buChar char="•"/>
            </a:pPr>
            <a:r>
              <a:rPr lang="en-US" sz="2702" spc="-65" dirty="0" err="1">
                <a:solidFill>
                  <a:srgbClr val="000000"/>
                </a:solidFill>
                <a:latin typeface="Open Sans" panose="020B0606030504020204" pitchFamily="34" charset="0"/>
                <a:ea typeface="Open Sans"/>
              </a:rPr>
              <a:t>資料備份</a:t>
            </a:r>
            <a:endParaRPr lang="en-US" sz="2702" spc="-65" dirty="0">
              <a:solidFill>
                <a:srgbClr val="000000"/>
              </a:solidFill>
              <a:latin typeface="Open Sans" panose="020B0606030504020204" pitchFamily="34" charset="0"/>
              <a:ea typeface="Open Sans"/>
            </a:endParaRPr>
          </a:p>
        </p:txBody>
      </p:sp>
      <p:sp>
        <p:nvSpPr>
          <p:cNvPr id="28" name="TextBox 28"/>
          <p:cNvSpPr txBox="1"/>
          <p:nvPr/>
        </p:nvSpPr>
        <p:spPr>
          <a:xfrm>
            <a:off x="8871976" y="2996565"/>
            <a:ext cx="4766466" cy="910550"/>
          </a:xfrm>
          <a:prstGeom prst="rect">
            <a:avLst/>
          </a:prstGeom>
        </p:spPr>
        <p:txBody>
          <a:bodyPr lIns="0" tIns="0" rIns="0" bIns="0" rtlCol="0" anchor="t">
            <a:spAutoFit/>
          </a:bodyPr>
          <a:lstStyle/>
          <a:p>
            <a:pPr marL="583385" lvl="1" indent="-291693">
              <a:lnSpc>
                <a:spcPts val="3647"/>
              </a:lnSpc>
              <a:buFont typeface="Arial"/>
              <a:buChar char="•"/>
            </a:pPr>
            <a:r>
              <a:rPr lang="en-US" sz="2702" spc="-64" dirty="0" err="1">
                <a:solidFill>
                  <a:srgbClr val="000000"/>
                </a:solidFill>
                <a:latin typeface="Open Sans" panose="020B0606030504020204" pitchFamily="34" charset="0"/>
                <a:ea typeface="Open Sans"/>
              </a:rPr>
              <a:t>資通安全治理及風險評估</a:t>
            </a:r>
            <a:endParaRPr lang="en-US" sz="2702" spc="-64" dirty="0">
              <a:solidFill>
                <a:srgbClr val="000000"/>
              </a:solidFill>
              <a:latin typeface="Open Sans" panose="020B0606030504020204" pitchFamily="34" charset="0"/>
              <a:ea typeface="Open Sans"/>
            </a:endParaRPr>
          </a:p>
          <a:p>
            <a:pPr marL="583385" lvl="1" indent="-291693">
              <a:lnSpc>
                <a:spcPts val="3647"/>
              </a:lnSpc>
              <a:buFont typeface="Arial"/>
              <a:buChar char="•"/>
            </a:pPr>
            <a:r>
              <a:rPr lang="en-US" sz="2702" spc="-65" dirty="0" err="1">
                <a:solidFill>
                  <a:srgbClr val="000000"/>
                </a:solidFill>
                <a:latin typeface="Open Sans" panose="020B0606030504020204" pitchFamily="34" charset="0"/>
                <a:ea typeface="Open Sans"/>
              </a:rPr>
              <a:t>資產管理</a:t>
            </a:r>
            <a:endParaRPr lang="en-US" sz="2702" spc="-65" dirty="0">
              <a:solidFill>
                <a:srgbClr val="000000"/>
              </a:solidFill>
              <a:latin typeface="Open Sans" panose="020B0606030504020204" pitchFamily="34" charset="0"/>
              <a:ea typeface="Open Sans"/>
            </a:endParaRPr>
          </a:p>
        </p:txBody>
      </p:sp>
      <p:sp>
        <p:nvSpPr>
          <p:cNvPr id="29" name="TextBox 29"/>
          <p:cNvSpPr txBox="1"/>
          <p:nvPr/>
        </p:nvSpPr>
        <p:spPr>
          <a:xfrm>
            <a:off x="2271048" y="7089517"/>
            <a:ext cx="3150275" cy="457200"/>
          </a:xfrm>
          <a:prstGeom prst="rect">
            <a:avLst/>
          </a:prstGeom>
        </p:spPr>
        <p:txBody>
          <a:bodyPr lIns="0" tIns="0" rIns="0" bIns="0" rtlCol="0" anchor="t">
            <a:spAutoFit/>
          </a:bodyPr>
          <a:lstStyle/>
          <a:p>
            <a:pPr>
              <a:lnSpc>
                <a:spcPts val="3602"/>
              </a:lnSpc>
              <a:spcBef>
                <a:spcPct val="0"/>
              </a:spcBef>
            </a:pPr>
            <a:r>
              <a:rPr lang="en-US" sz="3002" b="1" spc="-72" dirty="0" err="1">
                <a:solidFill>
                  <a:srgbClr val="000000"/>
                </a:solidFill>
                <a:latin typeface="Open Sans" panose="020B0606030504020204" pitchFamily="34" charset="0"/>
                <a:ea typeface="Open Sans Bold"/>
              </a:rPr>
              <a:t>保護（Protect</a:t>
            </a:r>
            <a:r>
              <a:rPr lang="en-US" sz="3002" b="1" spc="-72" dirty="0">
                <a:solidFill>
                  <a:srgbClr val="000000"/>
                </a:solidFill>
                <a:latin typeface="Open Sans" panose="020B0606030504020204" pitchFamily="34" charset="0"/>
                <a:ea typeface="Open Sans Bold"/>
              </a:rPr>
              <a:t>）</a:t>
            </a:r>
          </a:p>
        </p:txBody>
      </p:sp>
      <p:sp>
        <p:nvSpPr>
          <p:cNvPr id="30" name="TextBox 30"/>
          <p:cNvSpPr txBox="1"/>
          <p:nvPr/>
        </p:nvSpPr>
        <p:spPr>
          <a:xfrm>
            <a:off x="2130177" y="7851517"/>
            <a:ext cx="4766466" cy="1868268"/>
          </a:xfrm>
          <a:prstGeom prst="rect">
            <a:avLst/>
          </a:prstGeom>
        </p:spPr>
        <p:txBody>
          <a:bodyPr lIns="0" tIns="0" rIns="0" bIns="0" rtlCol="0" anchor="t">
            <a:spAutoFit/>
          </a:bodyPr>
          <a:lstStyle/>
          <a:p>
            <a:pPr marL="583385" lvl="1" indent="-291693">
              <a:lnSpc>
                <a:spcPts val="3674"/>
              </a:lnSpc>
              <a:buFont typeface="Arial"/>
              <a:buChar char="•"/>
            </a:pPr>
            <a:r>
              <a:rPr lang="en-US" sz="2702" spc="-64" dirty="0" err="1">
                <a:solidFill>
                  <a:srgbClr val="000000"/>
                </a:solidFill>
                <a:latin typeface="Open Sans" panose="020B0606030504020204" pitchFamily="34" charset="0"/>
                <a:ea typeface="Open Sans"/>
              </a:rPr>
              <a:t>端點裝置防護</a:t>
            </a:r>
            <a:endParaRPr lang="en-US" sz="2702" spc="-64" dirty="0">
              <a:solidFill>
                <a:srgbClr val="000000"/>
              </a:solidFill>
              <a:latin typeface="Open Sans" panose="020B0606030504020204" pitchFamily="34" charset="0"/>
              <a:ea typeface="Open Sans"/>
            </a:endParaRPr>
          </a:p>
          <a:p>
            <a:pPr marL="583385" lvl="1" indent="-291693">
              <a:lnSpc>
                <a:spcPts val="3674"/>
              </a:lnSpc>
              <a:buFont typeface="Arial"/>
              <a:buChar char="•"/>
            </a:pPr>
            <a:r>
              <a:rPr lang="en-US" sz="2702" spc="-64" dirty="0" err="1">
                <a:solidFill>
                  <a:srgbClr val="000000"/>
                </a:solidFill>
                <a:latin typeface="Open Sans" panose="020B0606030504020204" pitchFamily="34" charset="0"/>
                <a:ea typeface="Open Sans"/>
              </a:rPr>
              <a:t>網路安全防護</a:t>
            </a:r>
            <a:endParaRPr lang="en-US" sz="2702" spc="-64" dirty="0">
              <a:solidFill>
                <a:srgbClr val="000000"/>
              </a:solidFill>
              <a:latin typeface="Open Sans" panose="020B0606030504020204" pitchFamily="34" charset="0"/>
              <a:ea typeface="Open Sans"/>
            </a:endParaRPr>
          </a:p>
          <a:p>
            <a:pPr marL="583385" lvl="1" indent="-291693">
              <a:lnSpc>
                <a:spcPts val="3674"/>
              </a:lnSpc>
              <a:buFont typeface="Arial"/>
              <a:buChar char="•"/>
            </a:pPr>
            <a:r>
              <a:rPr lang="en-US" sz="2702" spc="-64" dirty="0" err="1">
                <a:solidFill>
                  <a:srgbClr val="000000"/>
                </a:solidFill>
                <a:latin typeface="Open Sans" panose="020B0606030504020204" pitchFamily="34" charset="0"/>
                <a:ea typeface="Open Sans"/>
              </a:rPr>
              <a:t>資料加密與保護</a:t>
            </a:r>
            <a:endParaRPr lang="en-US" sz="2702" spc="-64" dirty="0">
              <a:solidFill>
                <a:srgbClr val="000000"/>
              </a:solidFill>
              <a:latin typeface="Open Sans" panose="020B0606030504020204" pitchFamily="34" charset="0"/>
              <a:ea typeface="Open Sans"/>
            </a:endParaRPr>
          </a:p>
          <a:p>
            <a:pPr marL="583385" lvl="1" indent="-291693">
              <a:lnSpc>
                <a:spcPts val="3674"/>
              </a:lnSpc>
              <a:buFont typeface="Arial"/>
              <a:buChar char="•"/>
            </a:pPr>
            <a:r>
              <a:rPr lang="en-US" sz="2702" spc="-65" dirty="0" err="1">
                <a:solidFill>
                  <a:srgbClr val="000000"/>
                </a:solidFill>
                <a:latin typeface="Open Sans" panose="020B0606030504020204" pitchFamily="34" charset="0"/>
                <a:ea typeface="Open Sans"/>
              </a:rPr>
              <a:t>應用服務保護</a:t>
            </a:r>
            <a:endParaRPr lang="en-US" sz="2702" spc="-65" dirty="0">
              <a:solidFill>
                <a:srgbClr val="000000"/>
              </a:solidFill>
              <a:latin typeface="Open Sans" panose="020B0606030504020204" pitchFamily="34" charset="0"/>
              <a:ea typeface="Open Sans"/>
            </a:endParaRPr>
          </a:p>
        </p:txBody>
      </p:sp>
      <p:sp>
        <p:nvSpPr>
          <p:cNvPr id="31" name="TextBox 31"/>
          <p:cNvSpPr txBox="1"/>
          <p:nvPr/>
        </p:nvSpPr>
        <p:spPr>
          <a:xfrm>
            <a:off x="8999345" y="4432914"/>
            <a:ext cx="2730926" cy="457200"/>
          </a:xfrm>
          <a:prstGeom prst="rect">
            <a:avLst/>
          </a:prstGeom>
        </p:spPr>
        <p:txBody>
          <a:bodyPr lIns="0" tIns="0" rIns="0" bIns="0" rtlCol="0" anchor="t">
            <a:spAutoFit/>
          </a:bodyPr>
          <a:lstStyle/>
          <a:p>
            <a:pPr>
              <a:lnSpc>
                <a:spcPts val="3602"/>
              </a:lnSpc>
              <a:spcBef>
                <a:spcPct val="0"/>
              </a:spcBef>
            </a:pPr>
            <a:r>
              <a:rPr lang="en-US" sz="3002" b="1" spc="-72" dirty="0" err="1">
                <a:solidFill>
                  <a:srgbClr val="000000"/>
                </a:solidFill>
                <a:latin typeface="Open Sans" panose="020B0606030504020204" pitchFamily="34" charset="0"/>
                <a:ea typeface="Open Sans Bold"/>
              </a:rPr>
              <a:t>偵測（Detect</a:t>
            </a:r>
            <a:r>
              <a:rPr lang="en-US" sz="3002" b="1" spc="-72" dirty="0">
                <a:solidFill>
                  <a:srgbClr val="000000"/>
                </a:solidFill>
                <a:latin typeface="Open Sans" panose="020B0606030504020204" pitchFamily="34" charset="0"/>
                <a:ea typeface="Open Sans Bold"/>
              </a:rPr>
              <a:t>）</a:t>
            </a:r>
          </a:p>
        </p:txBody>
      </p:sp>
      <p:sp>
        <p:nvSpPr>
          <p:cNvPr id="32" name="TextBox 32"/>
          <p:cNvSpPr txBox="1"/>
          <p:nvPr/>
        </p:nvSpPr>
        <p:spPr>
          <a:xfrm>
            <a:off x="8871976" y="5216300"/>
            <a:ext cx="4766466" cy="1393779"/>
          </a:xfrm>
          <a:prstGeom prst="rect">
            <a:avLst/>
          </a:prstGeom>
        </p:spPr>
        <p:txBody>
          <a:bodyPr lIns="0" tIns="0" rIns="0" bIns="0" rtlCol="0" anchor="t">
            <a:spAutoFit/>
          </a:bodyPr>
          <a:lstStyle/>
          <a:p>
            <a:pPr marL="583385" lvl="1" indent="-291693">
              <a:lnSpc>
                <a:spcPts val="3674"/>
              </a:lnSpc>
              <a:buFont typeface="Arial"/>
              <a:buChar char="•"/>
            </a:pPr>
            <a:r>
              <a:rPr lang="en-US" sz="2702" spc="-64" dirty="0" err="1">
                <a:solidFill>
                  <a:srgbClr val="000000"/>
                </a:solidFill>
                <a:latin typeface="Open Sans" panose="020B0606030504020204" pitchFamily="34" charset="0"/>
                <a:ea typeface="Open Sans"/>
              </a:rPr>
              <a:t>端點及網路偵測與回應</a:t>
            </a:r>
            <a:endParaRPr lang="en-US" sz="2702" spc="-64" dirty="0">
              <a:solidFill>
                <a:srgbClr val="000000"/>
              </a:solidFill>
              <a:latin typeface="Open Sans" panose="020B0606030504020204" pitchFamily="34" charset="0"/>
              <a:ea typeface="Open Sans"/>
            </a:endParaRPr>
          </a:p>
          <a:p>
            <a:pPr marL="583385" lvl="1" indent="-291693">
              <a:lnSpc>
                <a:spcPts val="3674"/>
              </a:lnSpc>
              <a:buFont typeface="Arial"/>
              <a:buChar char="•"/>
            </a:pPr>
            <a:r>
              <a:rPr lang="en-US" sz="2702" spc="-64" dirty="0" err="1">
                <a:solidFill>
                  <a:srgbClr val="000000"/>
                </a:solidFill>
                <a:latin typeface="Open Sans" panose="020B0606030504020204" pitchFamily="34" charset="0"/>
                <a:ea typeface="Open Sans"/>
              </a:rPr>
              <a:t>使用者行為分析</a:t>
            </a:r>
            <a:endParaRPr lang="en-US" sz="2702" spc="-64" dirty="0">
              <a:solidFill>
                <a:srgbClr val="000000"/>
              </a:solidFill>
              <a:latin typeface="Open Sans" panose="020B0606030504020204" pitchFamily="34" charset="0"/>
              <a:ea typeface="Open Sans"/>
            </a:endParaRPr>
          </a:p>
          <a:p>
            <a:pPr marL="583385" lvl="1" indent="-291693">
              <a:lnSpc>
                <a:spcPts val="3674"/>
              </a:lnSpc>
              <a:buFont typeface="Arial"/>
              <a:buChar char="•"/>
            </a:pPr>
            <a:r>
              <a:rPr lang="en-US" sz="2702" spc="-65" dirty="0" err="1">
                <a:solidFill>
                  <a:srgbClr val="000000"/>
                </a:solidFill>
                <a:latin typeface="Open Sans" panose="020B0606030504020204" pitchFamily="34" charset="0"/>
                <a:ea typeface="Open Sans"/>
              </a:rPr>
              <a:t>網路威脅情資運用</a:t>
            </a:r>
            <a:endParaRPr lang="en-US" sz="2702" spc="-65" dirty="0">
              <a:solidFill>
                <a:srgbClr val="000000"/>
              </a:solidFill>
              <a:latin typeface="Open Sans" panose="020B0606030504020204" pitchFamily="34" charset="0"/>
              <a:ea typeface="Open Sans"/>
            </a:endParaRPr>
          </a:p>
        </p:txBody>
      </p:sp>
      <p:sp>
        <p:nvSpPr>
          <p:cNvPr id="33" name="TextBox 33"/>
          <p:cNvSpPr txBox="1"/>
          <p:nvPr/>
        </p:nvSpPr>
        <p:spPr>
          <a:xfrm>
            <a:off x="2271048" y="4432914"/>
            <a:ext cx="3257260" cy="457200"/>
          </a:xfrm>
          <a:prstGeom prst="rect">
            <a:avLst/>
          </a:prstGeom>
        </p:spPr>
        <p:txBody>
          <a:bodyPr lIns="0" tIns="0" rIns="0" bIns="0" rtlCol="0" anchor="t">
            <a:spAutoFit/>
          </a:bodyPr>
          <a:lstStyle/>
          <a:p>
            <a:pPr>
              <a:lnSpc>
                <a:spcPts val="3602"/>
              </a:lnSpc>
              <a:spcBef>
                <a:spcPct val="0"/>
              </a:spcBef>
            </a:pPr>
            <a:r>
              <a:rPr lang="en-US" sz="3002" b="1" spc="-72" dirty="0" err="1">
                <a:solidFill>
                  <a:srgbClr val="000000"/>
                </a:solidFill>
                <a:latin typeface="Open Sans" panose="020B0606030504020204" pitchFamily="34" charset="0"/>
                <a:ea typeface="Open Sans Bold"/>
              </a:rPr>
              <a:t>回應（Respond</a:t>
            </a:r>
            <a:r>
              <a:rPr lang="en-US" sz="3002" b="1" spc="-72" dirty="0">
                <a:solidFill>
                  <a:srgbClr val="000000"/>
                </a:solidFill>
                <a:latin typeface="Open Sans" panose="020B0606030504020204" pitchFamily="34" charset="0"/>
                <a:ea typeface="Open Sans Bold"/>
              </a:rPr>
              <a:t>）</a:t>
            </a:r>
          </a:p>
        </p:txBody>
      </p:sp>
      <p:sp>
        <p:nvSpPr>
          <p:cNvPr id="34" name="TextBox 34"/>
          <p:cNvSpPr txBox="1"/>
          <p:nvPr/>
        </p:nvSpPr>
        <p:spPr>
          <a:xfrm>
            <a:off x="2271048" y="5280639"/>
            <a:ext cx="4783335" cy="1264339"/>
          </a:xfrm>
          <a:prstGeom prst="rect">
            <a:avLst/>
          </a:prstGeom>
        </p:spPr>
        <p:txBody>
          <a:bodyPr lIns="0" tIns="0" rIns="0" bIns="0" rtlCol="0" anchor="t">
            <a:spAutoFit/>
          </a:bodyPr>
          <a:lstStyle/>
          <a:p>
            <a:pPr>
              <a:lnSpc>
                <a:spcPts val="3242"/>
              </a:lnSpc>
              <a:spcBef>
                <a:spcPct val="0"/>
              </a:spcBef>
            </a:pPr>
            <a:r>
              <a:rPr lang="en-US" sz="2702" spc="-64" dirty="0" err="1">
                <a:solidFill>
                  <a:srgbClr val="000000"/>
                </a:solidFill>
                <a:latin typeface="Open Sans" panose="020B0606030504020204" pitchFamily="34" charset="0"/>
                <a:ea typeface="Open Sans"/>
              </a:rPr>
              <a:t>對偵測到的事件規劃並實施行動</a:t>
            </a:r>
            <a:endParaRPr lang="en-US" sz="2702" spc="-64" dirty="0">
              <a:solidFill>
                <a:srgbClr val="000000"/>
              </a:solidFill>
              <a:latin typeface="Open Sans" panose="020B0606030504020204" pitchFamily="34" charset="0"/>
              <a:ea typeface="Open Sans"/>
            </a:endParaRPr>
          </a:p>
          <a:p>
            <a:pPr>
              <a:lnSpc>
                <a:spcPts val="3431"/>
              </a:lnSpc>
            </a:pPr>
            <a:r>
              <a:rPr lang="en-US" sz="2702" spc="-65" dirty="0">
                <a:solidFill>
                  <a:srgbClr val="000000"/>
                </a:solidFill>
                <a:latin typeface="Open Sans"/>
              </a:rPr>
              <a:t>(</a:t>
            </a:r>
            <a:r>
              <a:rPr lang="en-US" sz="2702" spc="-65" dirty="0" err="1">
                <a:solidFill>
                  <a:srgbClr val="000000"/>
                </a:solidFill>
                <a:latin typeface="Open Sans"/>
              </a:rPr>
              <a:t>數位證據保存、數位鑑識、數位資產監控追蹤</a:t>
            </a:r>
            <a:r>
              <a:rPr lang="en-US" sz="2702" spc="-65" dirty="0">
                <a:solidFill>
                  <a:srgbClr val="000000"/>
                </a:solidFill>
                <a:latin typeface="Open Sans"/>
              </a:rPr>
              <a:t>)</a:t>
            </a:r>
          </a:p>
        </p:txBody>
      </p:sp>
      <p:sp>
        <p:nvSpPr>
          <p:cNvPr id="35" name="TextBox 35"/>
          <p:cNvSpPr txBox="1"/>
          <p:nvPr/>
        </p:nvSpPr>
        <p:spPr>
          <a:xfrm>
            <a:off x="808682" y="991186"/>
            <a:ext cx="16930277" cy="730072"/>
          </a:xfrm>
          <a:prstGeom prst="rect">
            <a:avLst/>
          </a:prstGeom>
        </p:spPr>
        <p:txBody>
          <a:bodyPr lIns="0" tIns="0" rIns="0" bIns="0" rtlCol="0" anchor="t">
            <a:spAutoFit/>
          </a:bodyPr>
          <a:lstStyle/>
          <a:p>
            <a:pPr>
              <a:lnSpc>
                <a:spcPts val="2890"/>
              </a:lnSpc>
              <a:spcBef>
                <a:spcPct val="0"/>
              </a:spcBef>
            </a:pPr>
            <a:r>
              <a:rPr lang="en-US" sz="2408" spc="-58" dirty="0">
                <a:solidFill>
                  <a:srgbClr val="000000"/>
                </a:solidFill>
                <a:latin typeface="Open Sans" panose="020B0606030504020204" pitchFamily="34" charset="0"/>
                <a:ea typeface="Open Sans"/>
              </a:rPr>
              <a:t>防止資通系統或資訊遭受未經授權之存取、使用、控制、洩漏、破壞、竄改、銷毀或其他侵害，確保其機密性、完整性及可用性，運用於</a:t>
            </a:r>
            <a:r>
              <a:rPr lang="en-US" sz="2408" spc="-58" dirty="0">
                <a:solidFill>
                  <a:srgbClr val="8F1010"/>
                </a:solidFill>
                <a:latin typeface="Open Sans" panose="020B0606030504020204" pitchFamily="34" charset="0"/>
                <a:ea typeface="Open Sans"/>
              </a:rPr>
              <a:t>終端與行動裝置防護、網路安全維護或資料與雲端安全維護</a:t>
            </a:r>
            <a:r>
              <a:rPr lang="en-US" sz="2408" spc="-58" dirty="0">
                <a:solidFill>
                  <a:srgbClr val="000000"/>
                </a:solidFill>
                <a:latin typeface="Open Sans" panose="020B0606030504020204" pitchFamily="34" charset="0"/>
                <a:ea typeface="Open Sans"/>
              </a:rPr>
              <a:t>，並具有下列功能之一之硬體、軟體、技術或技術服務。</a:t>
            </a:r>
          </a:p>
        </p:txBody>
      </p:sp>
      <p:sp>
        <p:nvSpPr>
          <p:cNvPr id="36" name="TextBox 36"/>
          <p:cNvSpPr txBox="1"/>
          <p:nvPr/>
        </p:nvSpPr>
        <p:spPr>
          <a:xfrm>
            <a:off x="9144000" y="7971747"/>
            <a:ext cx="4687253" cy="419100"/>
          </a:xfrm>
          <a:prstGeom prst="rect">
            <a:avLst/>
          </a:prstGeom>
        </p:spPr>
        <p:txBody>
          <a:bodyPr lIns="0" tIns="0" rIns="0" bIns="0" rtlCol="0" anchor="t">
            <a:spAutoFit/>
          </a:bodyPr>
          <a:lstStyle/>
          <a:p>
            <a:pPr algn="ctr">
              <a:lnSpc>
                <a:spcPts val="3242"/>
              </a:lnSpc>
              <a:spcBef>
                <a:spcPct val="0"/>
              </a:spcBef>
            </a:pPr>
            <a:r>
              <a:rPr lang="en-US" sz="2702" spc="-65" dirty="0" err="1">
                <a:solidFill>
                  <a:srgbClr val="000000"/>
                </a:solidFill>
                <a:latin typeface="Open Sans" panose="020B0606030504020204" pitchFamily="34" charset="0"/>
                <a:ea typeface="Open Sans"/>
              </a:rPr>
              <a:t>於個人電腦之防毒軟體或防火牆</a:t>
            </a:r>
            <a:endParaRPr lang="en-US" sz="2702" spc="-65" dirty="0">
              <a:solidFill>
                <a:srgbClr val="000000"/>
              </a:solidFill>
              <a:latin typeface="Open Sans" panose="020B0606030504020204" pitchFamily="34" charset="0"/>
              <a:ea typeface="Open Sans"/>
            </a:endParaRPr>
          </a:p>
        </p:txBody>
      </p:sp>
      <p:sp>
        <p:nvSpPr>
          <p:cNvPr id="37" name="TextBox 37"/>
          <p:cNvSpPr txBox="1"/>
          <p:nvPr/>
        </p:nvSpPr>
        <p:spPr>
          <a:xfrm>
            <a:off x="8999345" y="7089517"/>
            <a:ext cx="2730926" cy="457200"/>
          </a:xfrm>
          <a:prstGeom prst="rect">
            <a:avLst/>
          </a:prstGeom>
        </p:spPr>
        <p:txBody>
          <a:bodyPr lIns="0" tIns="0" rIns="0" bIns="0" rtlCol="0" anchor="t">
            <a:spAutoFit/>
          </a:bodyPr>
          <a:lstStyle/>
          <a:p>
            <a:pPr>
              <a:lnSpc>
                <a:spcPts val="3602"/>
              </a:lnSpc>
              <a:spcBef>
                <a:spcPct val="0"/>
              </a:spcBef>
            </a:pPr>
            <a:r>
              <a:rPr lang="en-US" sz="3002" b="1" spc="-72" dirty="0" err="1">
                <a:solidFill>
                  <a:srgbClr val="000000"/>
                </a:solidFill>
                <a:latin typeface="Open Sans" panose="020B0606030504020204" pitchFamily="34" charset="0"/>
                <a:ea typeface="Open Sans Bold"/>
              </a:rPr>
              <a:t>不適用之產品</a:t>
            </a:r>
            <a:endParaRPr lang="en-US" sz="3002" b="1" spc="-72" dirty="0">
              <a:solidFill>
                <a:srgbClr val="000000"/>
              </a:solidFill>
              <a:latin typeface="Open Sans" panose="020B0606030504020204" pitchFamily="34" charset="0"/>
              <a:ea typeface="Open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25" y="0"/>
            <a:ext cx="18288000" cy="10287000"/>
          </a:xfrm>
          <a:prstGeom prst="rect">
            <a:avLst/>
          </a:prstGeom>
        </p:spPr>
      </p:pic>
      <p:sp>
        <p:nvSpPr>
          <p:cNvPr id="18" name="矩形: 圓角 17">
            <a:extLst>
              <a:ext uri="{FF2B5EF4-FFF2-40B4-BE49-F238E27FC236}">
                <a16:creationId xmlns:a16="http://schemas.microsoft.com/office/drawing/2014/main" id="{B173A040-03B3-46E2-83B2-FCE792D49C77}"/>
              </a:ext>
            </a:extLst>
          </p:cNvPr>
          <p:cNvSpPr/>
          <p:nvPr/>
        </p:nvSpPr>
        <p:spPr>
          <a:xfrm>
            <a:off x="1591341" y="6226067"/>
            <a:ext cx="14494245" cy="2288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Open Sans" panose="020B0606030504020204" pitchFamily="34" charset="0"/>
            </a:endParaRPr>
          </a:p>
        </p:txBody>
      </p:sp>
      <p:sp>
        <p:nvSpPr>
          <p:cNvPr id="17" name="矩形: 圓角 16">
            <a:extLst>
              <a:ext uri="{FF2B5EF4-FFF2-40B4-BE49-F238E27FC236}">
                <a16:creationId xmlns:a16="http://schemas.microsoft.com/office/drawing/2014/main" id="{17A639A6-4B8C-4CB4-97E3-9D1C3CC0E127}"/>
              </a:ext>
            </a:extLst>
          </p:cNvPr>
          <p:cNvSpPr/>
          <p:nvPr/>
        </p:nvSpPr>
        <p:spPr>
          <a:xfrm>
            <a:off x="1425943" y="1993715"/>
            <a:ext cx="14494245" cy="31945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Open Sans" panose="020B0606030504020204" pitchFamily="34" charset="0"/>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4900" y="1520019"/>
            <a:ext cx="4417844" cy="140567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7047" y="5674239"/>
            <a:ext cx="4417844" cy="1405678"/>
          </a:xfrm>
          <a:prstGeom prst="rect">
            <a:avLst/>
          </a:prstGeom>
        </p:spPr>
      </p:pic>
      <p:sp>
        <p:nvSpPr>
          <p:cNvPr id="11" name="TextBox 11"/>
          <p:cNvSpPr txBox="1"/>
          <p:nvPr/>
        </p:nvSpPr>
        <p:spPr>
          <a:xfrm>
            <a:off x="808682" y="395576"/>
            <a:ext cx="14586902" cy="66375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申報資格</a:t>
            </a:r>
            <a:endParaRPr lang="en-US" sz="4803" b="1" spc="33" dirty="0">
              <a:solidFill>
                <a:srgbClr val="4511A7"/>
              </a:solidFill>
              <a:latin typeface="Open Sans" panose="020B0606030504020204" pitchFamily="34" charset="0"/>
              <a:ea typeface="Open Sans Bold"/>
            </a:endParaRPr>
          </a:p>
        </p:txBody>
      </p:sp>
      <p:sp>
        <p:nvSpPr>
          <p:cNvPr id="12" name="TextBox 12"/>
          <p:cNvSpPr txBox="1"/>
          <p:nvPr/>
        </p:nvSpPr>
        <p:spPr>
          <a:xfrm>
            <a:off x="2133732" y="2937620"/>
            <a:ext cx="13078669" cy="1362363"/>
          </a:xfrm>
          <a:prstGeom prst="rect">
            <a:avLst/>
          </a:prstGeom>
        </p:spPr>
        <p:txBody>
          <a:bodyPr lIns="0" tIns="0" rIns="0" bIns="0" rtlCol="0" anchor="t">
            <a:spAutoFit/>
          </a:bodyPr>
          <a:lstStyle/>
          <a:p>
            <a:pPr marL="657056" lvl="1" indent="-328528" algn="l">
              <a:lnSpc>
                <a:spcPts val="5599"/>
              </a:lnSpc>
              <a:buFont typeface="Arial"/>
              <a:buChar char="•"/>
            </a:pPr>
            <a:r>
              <a:rPr lang="en-US" sz="3043" dirty="0" err="1">
                <a:solidFill>
                  <a:srgbClr val="000000"/>
                </a:solidFill>
                <a:latin typeface="Open Sans" panose="020B0606030504020204" pitchFamily="34" charset="0"/>
                <a:ea typeface="Arimo Bold"/>
              </a:rPr>
              <a:t>依公司法設立之公司或依有限合夥法登記之有限合夥事業</a:t>
            </a:r>
            <a:r>
              <a:rPr lang="en-US" sz="3043" dirty="0">
                <a:solidFill>
                  <a:srgbClr val="000000"/>
                </a:solidFill>
                <a:latin typeface="Open Sans" panose="020B0606030504020204" pitchFamily="34" charset="0"/>
                <a:ea typeface="Arimo Bold"/>
              </a:rPr>
              <a:t>。</a:t>
            </a:r>
          </a:p>
          <a:p>
            <a:pPr marL="657056" lvl="1" indent="-328528" algn="l">
              <a:lnSpc>
                <a:spcPts val="5599"/>
              </a:lnSpc>
              <a:buFont typeface="Arial"/>
              <a:buChar char="•"/>
            </a:pPr>
            <a:r>
              <a:rPr lang="en-US" sz="3043" dirty="0" err="1">
                <a:solidFill>
                  <a:srgbClr val="000000"/>
                </a:solidFill>
                <a:latin typeface="Open Sans" panose="020B0606030504020204" pitchFamily="34" charset="0"/>
                <a:ea typeface="Arimo Bold"/>
              </a:rPr>
              <a:t>最近三年內</a:t>
            </a:r>
            <a:r>
              <a:rPr lang="en-US" sz="3043" dirty="0" err="1">
                <a:solidFill>
                  <a:srgbClr val="8F1010"/>
                </a:solidFill>
                <a:latin typeface="Open Sans" panose="020B0606030504020204" pitchFamily="34" charset="0"/>
                <a:ea typeface="Arimo Bold"/>
              </a:rPr>
              <a:t>無違反</a:t>
            </a:r>
            <a:r>
              <a:rPr lang="en-US" sz="3043" dirty="0" err="1">
                <a:solidFill>
                  <a:srgbClr val="000000"/>
                </a:solidFill>
                <a:latin typeface="Open Sans" panose="020B0606030504020204" pitchFamily="34" charset="0"/>
                <a:ea typeface="Arimo Bold"/>
              </a:rPr>
              <a:t>環境保護、勞工或食品安全衛生相關法律且情節重大</a:t>
            </a:r>
            <a:r>
              <a:rPr lang="en-US" sz="3043" dirty="0">
                <a:solidFill>
                  <a:srgbClr val="000000"/>
                </a:solidFill>
                <a:latin typeface="Open Sans" panose="020B0606030504020204" pitchFamily="34" charset="0"/>
                <a:ea typeface="Arimo Bold"/>
              </a:rPr>
              <a:t>。</a:t>
            </a:r>
          </a:p>
        </p:txBody>
      </p:sp>
      <p:sp>
        <p:nvSpPr>
          <p:cNvPr id="13" name="TextBox 13"/>
          <p:cNvSpPr txBox="1"/>
          <p:nvPr/>
        </p:nvSpPr>
        <p:spPr>
          <a:xfrm>
            <a:off x="3834648" y="609600"/>
            <a:ext cx="2189726" cy="419100"/>
          </a:xfrm>
          <a:prstGeom prst="rect">
            <a:avLst/>
          </a:prstGeom>
        </p:spPr>
        <p:txBody>
          <a:bodyPr lIns="0" tIns="0" rIns="0" bIns="0" rtlCol="0" anchor="t">
            <a:spAutoFit/>
          </a:bodyPr>
          <a:lstStyle/>
          <a:p>
            <a:pPr algn="l">
              <a:lnSpc>
                <a:spcPts val="3242"/>
              </a:lnSpc>
            </a:pPr>
            <a:r>
              <a:rPr lang="en-US" sz="2702" spc="-65" dirty="0">
                <a:solidFill>
                  <a:srgbClr val="000000"/>
                </a:solidFill>
                <a:latin typeface="Open Sans"/>
              </a:rPr>
              <a:t>(</a:t>
            </a:r>
            <a:r>
              <a:rPr lang="en-US" sz="2702" spc="-65" dirty="0">
                <a:solidFill>
                  <a:srgbClr val="000000"/>
                </a:solidFill>
                <a:latin typeface="Open Sans" panose="020B0606030504020204" pitchFamily="34" charset="0"/>
                <a:ea typeface="Open Sans"/>
              </a:rPr>
              <a:t>第5條~第7條)</a:t>
            </a:r>
          </a:p>
        </p:txBody>
      </p:sp>
      <p:sp>
        <p:nvSpPr>
          <p:cNvPr id="14" name="TextBox 14"/>
          <p:cNvSpPr txBox="1"/>
          <p:nvPr/>
        </p:nvSpPr>
        <p:spPr>
          <a:xfrm>
            <a:off x="2659193" y="7270416"/>
            <a:ext cx="10885882" cy="476250"/>
          </a:xfrm>
          <a:prstGeom prst="rect">
            <a:avLst/>
          </a:prstGeom>
        </p:spPr>
        <p:txBody>
          <a:bodyPr lIns="0" tIns="0" rIns="0" bIns="0" rtlCol="0" anchor="t">
            <a:spAutoFit/>
          </a:bodyPr>
          <a:lstStyle/>
          <a:p>
            <a:pPr algn="l">
              <a:lnSpc>
                <a:spcPts val="3600"/>
              </a:lnSpc>
            </a:pPr>
            <a:r>
              <a:rPr lang="en-US" sz="3000" dirty="0" err="1">
                <a:solidFill>
                  <a:srgbClr val="000000"/>
                </a:solidFill>
                <a:latin typeface="Open Sans" panose="020B0606030504020204" pitchFamily="34" charset="0"/>
                <a:ea typeface="Arimo Bold"/>
              </a:rPr>
              <a:t>購置期間為</a:t>
            </a:r>
            <a:r>
              <a:rPr lang="en-US" sz="3000" dirty="0">
                <a:solidFill>
                  <a:srgbClr val="000000"/>
                </a:solidFill>
                <a:latin typeface="Open Sans" panose="020B0606030504020204" pitchFamily="34" charset="0"/>
                <a:ea typeface="Arimo Bold"/>
              </a:rPr>
              <a:t> </a:t>
            </a:r>
            <a:r>
              <a:rPr lang="en-US" sz="3000" dirty="0">
                <a:solidFill>
                  <a:srgbClr val="8F1010"/>
                </a:solidFill>
                <a:latin typeface="Arimo Bold"/>
              </a:rPr>
              <a:t>111.01.01 至 113.12.31</a:t>
            </a:r>
            <a:r>
              <a:rPr lang="en-US" sz="3000" dirty="0">
                <a:solidFill>
                  <a:srgbClr val="000000"/>
                </a:solidFill>
                <a:latin typeface="Arimo Bold"/>
              </a:rPr>
              <a:t> ，</a:t>
            </a:r>
            <a:r>
              <a:rPr lang="en-US" sz="3000" dirty="0" err="1">
                <a:solidFill>
                  <a:srgbClr val="000000"/>
                </a:solidFill>
                <a:latin typeface="Arimo Bold"/>
              </a:rPr>
              <a:t>並於期間內完成</a:t>
            </a:r>
            <a:r>
              <a:rPr lang="en-US" sz="3000" dirty="0" err="1">
                <a:solidFill>
                  <a:srgbClr val="8F1010"/>
                </a:solidFill>
                <a:latin typeface="Open Sans" panose="020B0606030504020204" pitchFamily="34" charset="0"/>
                <a:ea typeface="Arimo Bold"/>
              </a:rPr>
              <a:t>交貨</a:t>
            </a:r>
            <a:endParaRPr lang="en-US" sz="3000" dirty="0">
              <a:solidFill>
                <a:srgbClr val="8F1010"/>
              </a:solidFill>
              <a:latin typeface="Open Sans" panose="020B0606030504020204" pitchFamily="34" charset="0"/>
              <a:ea typeface="Arimo Bold"/>
            </a:endParaRPr>
          </a:p>
        </p:txBody>
      </p:sp>
      <p:sp>
        <p:nvSpPr>
          <p:cNvPr id="15" name="TextBox 15"/>
          <p:cNvSpPr txBox="1"/>
          <p:nvPr/>
        </p:nvSpPr>
        <p:spPr>
          <a:xfrm>
            <a:off x="1974215" y="1772090"/>
            <a:ext cx="2113616" cy="609600"/>
          </a:xfrm>
          <a:prstGeom prst="rect">
            <a:avLst/>
          </a:prstGeom>
        </p:spPr>
        <p:txBody>
          <a:bodyPr lIns="0" tIns="0" rIns="0" bIns="0" rtlCol="0" anchor="t">
            <a:spAutoFit/>
          </a:bodyPr>
          <a:lstStyle/>
          <a:p>
            <a:pPr algn="l">
              <a:lnSpc>
                <a:spcPts val="4863"/>
              </a:lnSpc>
            </a:pPr>
            <a:r>
              <a:rPr lang="en-US" sz="4053" spc="-98" dirty="0" err="1">
                <a:solidFill>
                  <a:srgbClr val="FCFDFF"/>
                </a:solidFill>
                <a:latin typeface="Open Sans" panose="020B0606030504020204" pitchFamily="34" charset="0"/>
                <a:ea typeface="Open Sans Bold"/>
              </a:rPr>
              <a:t>企業資格</a:t>
            </a:r>
            <a:endParaRPr lang="en-US" sz="4053" spc="-98" dirty="0">
              <a:solidFill>
                <a:srgbClr val="FCFDFF"/>
              </a:solidFill>
              <a:latin typeface="Open Sans" panose="020B0606030504020204" pitchFamily="34" charset="0"/>
              <a:ea typeface="Open Sans Bold"/>
            </a:endParaRPr>
          </a:p>
        </p:txBody>
      </p:sp>
      <p:sp>
        <p:nvSpPr>
          <p:cNvPr id="16" name="TextBox 16"/>
          <p:cNvSpPr txBox="1"/>
          <p:nvPr/>
        </p:nvSpPr>
        <p:spPr>
          <a:xfrm>
            <a:off x="1974215" y="5979039"/>
            <a:ext cx="2379613" cy="609600"/>
          </a:xfrm>
          <a:prstGeom prst="rect">
            <a:avLst/>
          </a:prstGeom>
        </p:spPr>
        <p:txBody>
          <a:bodyPr lIns="0" tIns="0" rIns="0" bIns="0" rtlCol="0" anchor="t">
            <a:spAutoFit/>
          </a:bodyPr>
          <a:lstStyle/>
          <a:p>
            <a:pPr algn="l">
              <a:lnSpc>
                <a:spcPts val="4860"/>
              </a:lnSpc>
            </a:pPr>
            <a:r>
              <a:rPr lang="en-US" sz="4050" spc="-98" dirty="0" err="1">
                <a:solidFill>
                  <a:srgbClr val="FFFFFF"/>
                </a:solidFill>
                <a:latin typeface="Open Sans" panose="020B0606030504020204" pitchFamily="34" charset="0"/>
                <a:ea typeface="Open Sans Bold"/>
              </a:rPr>
              <a:t>購置期間</a:t>
            </a:r>
            <a:endParaRPr lang="en-US" sz="4050" spc="-98" dirty="0">
              <a:solidFill>
                <a:srgbClr val="FFFFFF"/>
              </a:solidFill>
              <a:latin typeface="Open Sans" panose="020B0606030504020204" pitchFamily="34" charset="0"/>
              <a:ea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aphicFrame>
        <p:nvGraphicFramePr>
          <p:cNvPr id="3" name="Table 3"/>
          <p:cNvGraphicFramePr>
            <a:graphicFrameLocks noGrp="1"/>
          </p:cNvGraphicFramePr>
          <p:nvPr/>
        </p:nvGraphicFramePr>
        <p:xfrm>
          <a:off x="854579" y="2329106"/>
          <a:ext cx="16578842" cy="5628787"/>
        </p:xfrm>
        <a:graphic>
          <a:graphicData uri="http://schemas.openxmlformats.org/drawingml/2006/table">
            <a:tbl>
              <a:tblPr/>
              <a:tblGrid>
                <a:gridCol w="3787022">
                  <a:extLst>
                    <a:ext uri="{9D8B030D-6E8A-4147-A177-3AD203B41FA5}">
                      <a16:colId xmlns:a16="http://schemas.microsoft.com/office/drawing/2014/main" val="20000"/>
                    </a:ext>
                  </a:extLst>
                </a:gridCol>
                <a:gridCol w="12791820">
                  <a:extLst>
                    <a:ext uri="{9D8B030D-6E8A-4147-A177-3AD203B41FA5}">
                      <a16:colId xmlns:a16="http://schemas.microsoft.com/office/drawing/2014/main" val="20001"/>
                    </a:ext>
                  </a:extLst>
                </a:gridCol>
              </a:tblGrid>
              <a:tr h="1731441">
                <a:tc>
                  <a:txBody>
                    <a:bodyPr/>
                    <a:lstStyle/>
                    <a:p>
                      <a:pPr algn="ctr">
                        <a:lnSpc>
                          <a:spcPts val="4759"/>
                        </a:lnSpc>
                        <a:defRPr/>
                      </a:pPr>
                      <a:r>
                        <a:rPr lang="en-US" sz="3399" dirty="0" err="1">
                          <a:solidFill>
                            <a:srgbClr val="000000"/>
                          </a:solidFill>
                          <a:latin typeface="Open Sans" panose="020B0606030504020204" pitchFamily="34" charset="0"/>
                          <a:ea typeface="Open Sans Bold"/>
                        </a:rPr>
                        <a:t>申請金額</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l">
                        <a:lnSpc>
                          <a:spcPts val="4199"/>
                        </a:lnSpc>
                        <a:defRPr/>
                      </a:pPr>
                      <a:r>
                        <a:rPr lang="en-US" sz="2999" dirty="0">
                          <a:solidFill>
                            <a:srgbClr val="000000"/>
                          </a:solidFill>
                          <a:latin typeface="Open Sans" panose="020B0606030504020204" pitchFamily="34" charset="0"/>
                          <a:ea typeface="Open Sans"/>
                        </a:rPr>
                        <a:t>同一課稅年度支出總金額 </a:t>
                      </a:r>
                      <a:r>
                        <a:rPr lang="en-US" sz="2999" dirty="0">
                          <a:solidFill>
                            <a:srgbClr val="8F1010"/>
                          </a:solidFill>
                          <a:latin typeface="Open Sans Bold"/>
                        </a:rPr>
                        <a:t>100萬元以上， 10億元以下</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2165905">
                <a:tc>
                  <a:txBody>
                    <a:bodyPr/>
                    <a:lstStyle/>
                    <a:p>
                      <a:pPr algn="ctr">
                        <a:lnSpc>
                          <a:spcPts val="4759"/>
                        </a:lnSpc>
                        <a:defRPr/>
                      </a:pPr>
                      <a:r>
                        <a:rPr lang="en-US" sz="3399" dirty="0" err="1">
                          <a:solidFill>
                            <a:srgbClr val="000000"/>
                          </a:solidFill>
                          <a:latin typeface="Open Sans" panose="020B0606030504020204" pitchFamily="34" charset="0"/>
                          <a:ea typeface="Open Sans Bold"/>
                        </a:rPr>
                        <a:t>抵減方案</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marL="647692" lvl="1" indent="-323846" algn="l">
                        <a:lnSpc>
                          <a:spcPts val="4199"/>
                        </a:lnSpc>
                        <a:buFont typeface="Arial"/>
                        <a:buChar char="•"/>
                        <a:defRPr/>
                      </a:pPr>
                      <a:r>
                        <a:rPr lang="en-US" sz="2999" dirty="0">
                          <a:solidFill>
                            <a:srgbClr val="000000"/>
                          </a:solidFill>
                          <a:latin typeface="Open Sans" panose="020B0606030504020204" pitchFamily="34" charset="0"/>
                          <a:ea typeface="Open Sans"/>
                        </a:rPr>
                        <a:t>以支出金額</a:t>
                      </a:r>
                      <a:r>
                        <a:rPr lang="en-US" sz="2999" dirty="0">
                          <a:solidFill>
                            <a:srgbClr val="8F1010"/>
                          </a:solidFill>
                          <a:ea typeface="Open Sans"/>
                        </a:rPr>
                        <a:t>百分之五</a:t>
                      </a:r>
                      <a:r>
                        <a:rPr lang="en-US" sz="2999" dirty="0">
                          <a:solidFill>
                            <a:srgbClr val="000000"/>
                          </a:solidFill>
                          <a:ea typeface="Open Sans"/>
                        </a:rPr>
                        <a:t>抵減</a:t>
                      </a:r>
                      <a:r>
                        <a:rPr lang="en-US" sz="2999" dirty="0">
                          <a:solidFill>
                            <a:srgbClr val="8F1010"/>
                          </a:solidFill>
                          <a:ea typeface="Open Sans"/>
                        </a:rPr>
                        <a:t>當年度應納營利事業所得稅額</a:t>
                      </a:r>
                      <a:endParaRPr lang="en-US" sz="1100" dirty="0"/>
                    </a:p>
                    <a:p>
                      <a:pPr marL="647692" lvl="1" indent="-323846">
                        <a:lnSpc>
                          <a:spcPts val="4199"/>
                        </a:lnSpc>
                        <a:buFont typeface="Arial"/>
                        <a:buChar char="•"/>
                      </a:pPr>
                      <a:r>
                        <a:rPr lang="en-US" sz="2999" dirty="0">
                          <a:solidFill>
                            <a:srgbClr val="000000"/>
                          </a:solidFill>
                          <a:ea typeface="Open Sans"/>
                        </a:rPr>
                        <a:t>以支出金額</a:t>
                      </a:r>
                      <a:r>
                        <a:rPr lang="en-US" sz="2999" dirty="0">
                          <a:solidFill>
                            <a:srgbClr val="8F1010"/>
                          </a:solidFill>
                          <a:ea typeface="Open Sans"/>
                        </a:rPr>
                        <a:t>百分之三</a:t>
                      </a:r>
                      <a:r>
                        <a:rPr lang="en-US" sz="2999" dirty="0">
                          <a:solidFill>
                            <a:srgbClr val="000000"/>
                          </a:solidFill>
                          <a:ea typeface="Open Sans"/>
                        </a:rPr>
                        <a:t>自當年度起</a:t>
                      </a:r>
                      <a:r>
                        <a:rPr lang="en-US" sz="2999" dirty="0">
                          <a:solidFill>
                            <a:srgbClr val="8F1010"/>
                          </a:solidFill>
                          <a:ea typeface="Open Sans"/>
                        </a:rPr>
                        <a:t>三年內</a:t>
                      </a:r>
                      <a:r>
                        <a:rPr lang="en-US" sz="2999" dirty="0">
                          <a:solidFill>
                            <a:srgbClr val="000000"/>
                          </a:solidFill>
                          <a:ea typeface="Open Sans"/>
                        </a:rPr>
                        <a:t>抵減各年度應納營利事業所得稅額</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731441">
                <a:tc>
                  <a:txBody>
                    <a:bodyPr/>
                    <a:lstStyle/>
                    <a:p>
                      <a:pPr algn="ctr">
                        <a:lnSpc>
                          <a:spcPts val="4759"/>
                        </a:lnSpc>
                        <a:defRPr/>
                      </a:pPr>
                      <a:r>
                        <a:rPr lang="en-US" sz="3399" dirty="0" err="1">
                          <a:solidFill>
                            <a:srgbClr val="000000"/>
                          </a:solidFill>
                          <a:latin typeface="Open Sans" panose="020B0606030504020204" pitchFamily="34" charset="0"/>
                          <a:ea typeface="Open Sans Bold"/>
                        </a:rPr>
                        <a:t>抵減限制</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marL="647692" lvl="1" indent="-323846" algn="just">
                        <a:lnSpc>
                          <a:spcPts val="4199"/>
                        </a:lnSpc>
                        <a:buFont typeface="Arial"/>
                        <a:buChar char="•"/>
                        <a:defRPr/>
                      </a:pPr>
                      <a:r>
                        <a:rPr lang="en-US" sz="2999" dirty="0">
                          <a:solidFill>
                            <a:srgbClr val="000000"/>
                          </a:solidFill>
                          <a:latin typeface="Open Sans" panose="020B0606030504020204" pitchFamily="34" charset="0"/>
                          <a:ea typeface="Open Sans"/>
                        </a:rPr>
                        <a:t>不超過當年度應納營所稅額</a:t>
                      </a:r>
                      <a:r>
                        <a:rPr lang="en-US" sz="2999" dirty="0">
                          <a:solidFill>
                            <a:srgbClr val="8F1010"/>
                          </a:solidFill>
                          <a:latin typeface="Open Sans"/>
                        </a:rPr>
                        <a:t>30%</a:t>
                      </a:r>
                      <a:r>
                        <a:rPr lang="en-US" sz="2999" dirty="0">
                          <a:solidFill>
                            <a:srgbClr val="000000"/>
                          </a:solidFill>
                          <a:ea typeface="Open Sans"/>
                        </a:rPr>
                        <a:t>為限</a:t>
                      </a:r>
                      <a:endParaRPr lang="en-US" sz="1100" dirty="0"/>
                    </a:p>
                    <a:p>
                      <a:pPr marL="647692" lvl="1" indent="-323846" algn="just">
                        <a:lnSpc>
                          <a:spcPts val="4199"/>
                        </a:lnSpc>
                        <a:buFont typeface="Arial"/>
                        <a:buChar char="•"/>
                      </a:pPr>
                      <a:r>
                        <a:rPr lang="en-US" sz="2999" dirty="0">
                          <a:solidFill>
                            <a:srgbClr val="8F1010"/>
                          </a:solidFill>
                          <a:ea typeface="Open Sans"/>
                        </a:rPr>
                        <a:t>合併</a:t>
                      </a:r>
                      <a:r>
                        <a:rPr lang="en-US" sz="2999" dirty="0">
                          <a:solidFill>
                            <a:srgbClr val="000000"/>
                          </a:solidFill>
                          <a:ea typeface="Open Sans"/>
                        </a:rPr>
                        <a:t>適用其他投資抵減時，總額不超過當年度應納營所稅額</a:t>
                      </a:r>
                      <a:r>
                        <a:rPr lang="en-US" sz="2999" dirty="0">
                          <a:solidFill>
                            <a:srgbClr val="8F1010"/>
                          </a:solidFill>
                          <a:latin typeface="Open Sans"/>
                        </a:rPr>
                        <a:t>50%</a:t>
                      </a:r>
                      <a:r>
                        <a:rPr lang="en-US" sz="2999" dirty="0">
                          <a:solidFill>
                            <a:srgbClr val="000000"/>
                          </a:solidFill>
                          <a:ea typeface="Open Sans"/>
                        </a:rPr>
                        <a:t>為限</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bl>
          </a:graphicData>
        </a:graphic>
      </p:graphicFrame>
      <p:sp>
        <p:nvSpPr>
          <p:cNvPr id="4" name="TextBox 4"/>
          <p:cNvSpPr txBox="1"/>
          <p:nvPr/>
        </p:nvSpPr>
        <p:spPr>
          <a:xfrm>
            <a:off x="808682" y="395576"/>
            <a:ext cx="14586902" cy="66684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抵減金額說明</a:t>
            </a:r>
            <a:endParaRPr lang="en-US" sz="4803" b="1" spc="33" dirty="0">
              <a:solidFill>
                <a:srgbClr val="4511A7"/>
              </a:solidFill>
              <a:latin typeface="Open Sans" panose="020B0606030504020204" pitchFamily="34" charset="0"/>
              <a:ea typeface="Open Sans Bold"/>
            </a:endParaRPr>
          </a:p>
        </p:txBody>
      </p:sp>
      <p:sp>
        <p:nvSpPr>
          <p:cNvPr id="5" name="TextBox 5"/>
          <p:cNvSpPr txBox="1"/>
          <p:nvPr/>
        </p:nvSpPr>
        <p:spPr>
          <a:xfrm>
            <a:off x="4720954" y="609600"/>
            <a:ext cx="1316345" cy="419100"/>
          </a:xfrm>
          <a:prstGeom prst="rect">
            <a:avLst/>
          </a:prstGeom>
        </p:spPr>
        <p:txBody>
          <a:bodyPr lIns="0" tIns="0" rIns="0" bIns="0" rtlCol="0" anchor="t">
            <a:spAutoFit/>
          </a:bodyPr>
          <a:lstStyle/>
          <a:p>
            <a:pPr algn="l">
              <a:lnSpc>
                <a:spcPts val="3242"/>
              </a:lnSpc>
            </a:pPr>
            <a:r>
              <a:rPr lang="en-US" sz="2702" spc="-65" dirty="0">
                <a:solidFill>
                  <a:srgbClr val="000000"/>
                </a:solidFill>
                <a:latin typeface="Open Sans"/>
              </a:rPr>
              <a:t>(</a:t>
            </a:r>
            <a:r>
              <a:rPr lang="en-US" sz="2702" spc="-65" dirty="0">
                <a:solidFill>
                  <a:srgbClr val="000000"/>
                </a:solidFill>
                <a:latin typeface="Open Sans" panose="020B0606030504020204" pitchFamily="34" charset="0"/>
                <a:ea typeface="Open Sans"/>
              </a:rPr>
              <a:t>第7條)</a:t>
            </a:r>
          </a:p>
        </p:txBody>
      </p:sp>
      <p:cxnSp>
        <p:nvCxnSpPr>
          <p:cNvPr id="6" name="直線接點 5">
            <a:extLst>
              <a:ext uri="{FF2B5EF4-FFF2-40B4-BE49-F238E27FC236}">
                <a16:creationId xmlns:a16="http://schemas.microsoft.com/office/drawing/2014/main" id="{E30CB079-9B9D-4829-B7E5-8E5BB34B16BD}"/>
              </a:ext>
            </a:extLst>
          </p:cNvPr>
          <p:cNvCxnSpPr/>
          <p:nvPr/>
        </p:nvCxnSpPr>
        <p:spPr>
          <a:xfrm>
            <a:off x="406083" y="4000500"/>
            <a:ext cx="1714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CA119BEF-98F1-4C01-B4C3-F55CE955CEAF}"/>
              </a:ext>
            </a:extLst>
          </p:cNvPr>
          <p:cNvCxnSpPr/>
          <p:nvPr/>
        </p:nvCxnSpPr>
        <p:spPr>
          <a:xfrm>
            <a:off x="571500" y="6210300"/>
            <a:ext cx="1714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075" y="0"/>
            <a:ext cx="18288000" cy="10287000"/>
          </a:xfrm>
          <a:prstGeom prst="rect">
            <a:avLst/>
          </a:prstGeom>
        </p:spPr>
      </p:pic>
      <p:grpSp>
        <p:nvGrpSpPr>
          <p:cNvPr id="3" name="Group 3"/>
          <p:cNvGrpSpPr/>
          <p:nvPr/>
        </p:nvGrpSpPr>
        <p:grpSpPr>
          <a:xfrm>
            <a:off x="3265313" y="1675331"/>
            <a:ext cx="10280796" cy="1143000"/>
            <a:chOff x="0" y="0"/>
            <a:chExt cx="2707699" cy="301037"/>
          </a:xfrm>
        </p:grpSpPr>
        <p:sp>
          <p:nvSpPr>
            <p:cNvPr id="4" name="Freeform 4"/>
            <p:cNvSpPr/>
            <p:nvPr/>
          </p:nvSpPr>
          <p:spPr>
            <a:xfrm>
              <a:off x="0" y="0"/>
              <a:ext cx="2707699" cy="301037"/>
            </a:xfrm>
            <a:custGeom>
              <a:avLst/>
              <a:gdLst/>
              <a:ahLst/>
              <a:cxnLst/>
              <a:rect l="l" t="t" r="r" b="b"/>
              <a:pathLst>
                <a:path w="2707699" h="301037">
                  <a:moveTo>
                    <a:pt x="38405" y="0"/>
                  </a:moveTo>
                  <a:lnTo>
                    <a:pt x="2669294" y="0"/>
                  </a:lnTo>
                  <a:cubicBezTo>
                    <a:pt x="2679480" y="0"/>
                    <a:pt x="2689248" y="4046"/>
                    <a:pt x="2696451" y="11249"/>
                  </a:cubicBezTo>
                  <a:cubicBezTo>
                    <a:pt x="2703653" y="18451"/>
                    <a:pt x="2707699" y="28220"/>
                    <a:pt x="2707699" y="38405"/>
                  </a:cubicBezTo>
                  <a:lnTo>
                    <a:pt x="2707699" y="262632"/>
                  </a:lnTo>
                  <a:cubicBezTo>
                    <a:pt x="2707699" y="272817"/>
                    <a:pt x="2703653" y="282586"/>
                    <a:pt x="2696451" y="289788"/>
                  </a:cubicBezTo>
                  <a:cubicBezTo>
                    <a:pt x="2689248" y="296991"/>
                    <a:pt x="2679480" y="301037"/>
                    <a:pt x="2669294" y="301037"/>
                  </a:cubicBezTo>
                  <a:lnTo>
                    <a:pt x="38405" y="301037"/>
                  </a:lnTo>
                  <a:cubicBezTo>
                    <a:pt x="28220" y="301037"/>
                    <a:pt x="18451" y="296991"/>
                    <a:pt x="11249" y="289788"/>
                  </a:cubicBezTo>
                  <a:cubicBezTo>
                    <a:pt x="4046" y="282586"/>
                    <a:pt x="0" y="272817"/>
                    <a:pt x="0" y="262632"/>
                  </a:cubicBezTo>
                  <a:lnTo>
                    <a:pt x="0" y="38405"/>
                  </a:lnTo>
                  <a:cubicBezTo>
                    <a:pt x="0" y="28220"/>
                    <a:pt x="4046" y="18451"/>
                    <a:pt x="11249" y="11249"/>
                  </a:cubicBezTo>
                  <a:cubicBezTo>
                    <a:pt x="18451" y="4046"/>
                    <a:pt x="28220" y="0"/>
                    <a:pt x="38405" y="0"/>
                  </a:cubicBezTo>
                  <a:close/>
                </a:path>
              </a:pathLst>
            </a:custGeom>
            <a:solidFill>
              <a:srgbClr val="370F82"/>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dirty="0">
                <a:latin typeface="Open Sans" panose="020B0606030504020204" pitchFamily="34" charset="0"/>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83443" y="1925331"/>
            <a:ext cx="488851" cy="564849"/>
          </a:xfrm>
          <a:prstGeom prst="rect">
            <a:avLst/>
          </a:prstGeom>
        </p:spPr>
      </p:pic>
      <p:grpSp>
        <p:nvGrpSpPr>
          <p:cNvPr id="7" name="Group 7"/>
          <p:cNvGrpSpPr/>
          <p:nvPr/>
        </p:nvGrpSpPr>
        <p:grpSpPr>
          <a:xfrm>
            <a:off x="4442600" y="7400236"/>
            <a:ext cx="8824918" cy="1858064"/>
            <a:chOff x="0" y="0"/>
            <a:chExt cx="2324258" cy="489367"/>
          </a:xfrm>
        </p:grpSpPr>
        <p:sp>
          <p:nvSpPr>
            <p:cNvPr id="8" name="Freeform 8"/>
            <p:cNvSpPr/>
            <p:nvPr/>
          </p:nvSpPr>
          <p:spPr>
            <a:xfrm>
              <a:off x="0" y="0"/>
              <a:ext cx="2324258" cy="489367"/>
            </a:xfrm>
            <a:custGeom>
              <a:avLst/>
              <a:gdLst/>
              <a:ahLst/>
              <a:cxnLst/>
              <a:rect l="l" t="t" r="r" b="b"/>
              <a:pathLst>
                <a:path w="2324258" h="489367">
                  <a:moveTo>
                    <a:pt x="44741" y="0"/>
                  </a:moveTo>
                  <a:lnTo>
                    <a:pt x="2279517" y="0"/>
                  </a:lnTo>
                  <a:cubicBezTo>
                    <a:pt x="2304227" y="0"/>
                    <a:pt x="2324258" y="20031"/>
                    <a:pt x="2324258" y="44741"/>
                  </a:cubicBezTo>
                  <a:lnTo>
                    <a:pt x="2324258" y="444625"/>
                  </a:lnTo>
                  <a:cubicBezTo>
                    <a:pt x="2324258" y="469335"/>
                    <a:pt x="2304227" y="489367"/>
                    <a:pt x="2279517" y="489367"/>
                  </a:cubicBezTo>
                  <a:lnTo>
                    <a:pt x="44741" y="489367"/>
                  </a:lnTo>
                  <a:cubicBezTo>
                    <a:pt x="20031" y="489367"/>
                    <a:pt x="0" y="469335"/>
                    <a:pt x="0" y="444625"/>
                  </a:cubicBezTo>
                  <a:lnTo>
                    <a:pt x="0" y="44741"/>
                  </a:lnTo>
                  <a:cubicBezTo>
                    <a:pt x="0" y="20031"/>
                    <a:pt x="20031" y="0"/>
                    <a:pt x="44741" y="0"/>
                  </a:cubicBezTo>
                  <a:close/>
                </a:path>
              </a:pathLst>
            </a:custGeom>
            <a:solidFill>
              <a:srgbClr val="FAF7C2"/>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dirty="0">
                <a:latin typeface="Open Sans" panose="020B0606030504020204" pitchFamily="34" charset="0"/>
              </a:endParaRPr>
            </a:p>
          </p:txBody>
        </p:sp>
      </p:grpSp>
      <p:sp>
        <p:nvSpPr>
          <p:cNvPr id="10" name="TextBox 10"/>
          <p:cNvSpPr txBox="1"/>
          <p:nvPr/>
        </p:nvSpPr>
        <p:spPr>
          <a:xfrm>
            <a:off x="808682" y="395576"/>
            <a:ext cx="14586902" cy="66684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抵減金額說明</a:t>
            </a:r>
            <a:endParaRPr lang="en-US" sz="4803" b="1" spc="33" dirty="0">
              <a:solidFill>
                <a:srgbClr val="4511A7"/>
              </a:solidFill>
              <a:latin typeface="Open Sans" panose="020B0606030504020204" pitchFamily="34" charset="0"/>
              <a:ea typeface="Open Sans Bold"/>
            </a:endParaRPr>
          </a:p>
        </p:txBody>
      </p:sp>
      <p:sp>
        <p:nvSpPr>
          <p:cNvPr id="11" name="TextBox 11"/>
          <p:cNvSpPr txBox="1"/>
          <p:nvPr/>
        </p:nvSpPr>
        <p:spPr>
          <a:xfrm>
            <a:off x="6275474" y="1964867"/>
            <a:ext cx="6992044" cy="486696"/>
          </a:xfrm>
          <a:prstGeom prst="rect">
            <a:avLst/>
          </a:prstGeom>
        </p:spPr>
        <p:txBody>
          <a:bodyPr lIns="0" tIns="0" rIns="0" bIns="0" rtlCol="0" anchor="t">
            <a:spAutoFit/>
          </a:bodyPr>
          <a:lstStyle/>
          <a:p>
            <a:pPr algn="l">
              <a:lnSpc>
                <a:spcPts val="3853"/>
              </a:lnSpc>
            </a:pPr>
            <a:r>
              <a:rPr lang="en-US" sz="3210" b="1" spc="-77" dirty="0">
                <a:solidFill>
                  <a:srgbClr val="FFFFFF"/>
                </a:solidFill>
                <a:latin typeface="Open Sans" panose="020B0606030504020204" pitchFamily="34" charset="0"/>
                <a:ea typeface="Open Sans"/>
              </a:rPr>
              <a:t>支出金額5%  </a:t>
            </a:r>
            <a:r>
              <a:rPr lang="en-US" sz="3210" b="1" spc="-77" dirty="0" err="1">
                <a:solidFill>
                  <a:srgbClr val="FFFFFF"/>
                </a:solidFill>
                <a:latin typeface="Open Sans" panose="020B0606030504020204" pitchFamily="34" charset="0"/>
                <a:ea typeface="Open Sans"/>
              </a:rPr>
              <a:t>抵減當年度應納營所稅額</a:t>
            </a:r>
            <a:endParaRPr lang="en-US" sz="3210" b="1" spc="-77" dirty="0">
              <a:solidFill>
                <a:srgbClr val="FFFFFF"/>
              </a:solidFill>
              <a:latin typeface="Open Sans" panose="020B0606030504020204" pitchFamily="34" charset="0"/>
              <a:ea typeface="Open Sans"/>
            </a:endParaRPr>
          </a:p>
        </p:txBody>
      </p:sp>
      <p:sp>
        <p:nvSpPr>
          <p:cNvPr id="12" name="TextBox 12"/>
          <p:cNvSpPr txBox="1"/>
          <p:nvPr/>
        </p:nvSpPr>
        <p:spPr>
          <a:xfrm>
            <a:off x="5463749" y="539599"/>
            <a:ext cx="8991909" cy="514350"/>
          </a:xfrm>
          <a:prstGeom prst="rect">
            <a:avLst/>
          </a:prstGeom>
        </p:spPr>
        <p:txBody>
          <a:bodyPr lIns="0" tIns="0" rIns="0" bIns="0" rtlCol="0" anchor="t">
            <a:spAutoFit/>
          </a:bodyPr>
          <a:lstStyle/>
          <a:p>
            <a:pPr algn="l">
              <a:lnSpc>
                <a:spcPts val="4053"/>
              </a:lnSpc>
            </a:pPr>
            <a:r>
              <a:rPr lang="en-US" sz="3378" spc="-149" dirty="0">
                <a:solidFill>
                  <a:srgbClr val="8F1010"/>
                </a:solidFill>
                <a:latin typeface="Open Sans" panose="020B0606030504020204" pitchFamily="34" charset="0"/>
                <a:ea typeface="Open Sans Bold"/>
              </a:rPr>
              <a:t>情境：企業當年度投資金額2000萬元</a:t>
            </a:r>
          </a:p>
        </p:txBody>
      </p:sp>
      <p:sp>
        <p:nvSpPr>
          <p:cNvPr id="13" name="TextBox 13"/>
          <p:cNvSpPr txBox="1"/>
          <p:nvPr/>
        </p:nvSpPr>
        <p:spPr>
          <a:xfrm>
            <a:off x="8398773" y="3163218"/>
            <a:ext cx="4105330" cy="504528"/>
          </a:xfrm>
          <a:prstGeom prst="rect">
            <a:avLst/>
          </a:prstGeom>
        </p:spPr>
        <p:txBody>
          <a:bodyPr lIns="0" tIns="0" rIns="0" bIns="0" rtlCol="0" anchor="t">
            <a:spAutoFit/>
          </a:bodyPr>
          <a:lstStyle/>
          <a:p>
            <a:pPr algn="l">
              <a:lnSpc>
                <a:spcPts val="3918"/>
              </a:lnSpc>
            </a:pPr>
            <a:r>
              <a:rPr lang="en-US" sz="3265" spc="-79">
                <a:solidFill>
                  <a:srgbClr val="370F82"/>
                </a:solidFill>
                <a:latin typeface="Open Sans"/>
              </a:rPr>
              <a:t>2000萬 x 5%= 100萬</a:t>
            </a:r>
          </a:p>
        </p:txBody>
      </p:sp>
      <p:sp>
        <p:nvSpPr>
          <p:cNvPr id="14" name="TextBox 14"/>
          <p:cNvSpPr txBox="1"/>
          <p:nvPr/>
        </p:nvSpPr>
        <p:spPr>
          <a:xfrm>
            <a:off x="4441095" y="1964867"/>
            <a:ext cx="1584575" cy="485775"/>
          </a:xfrm>
          <a:prstGeom prst="rect">
            <a:avLst/>
          </a:prstGeom>
        </p:spPr>
        <p:txBody>
          <a:bodyPr lIns="0" tIns="0" rIns="0" bIns="0" rtlCol="0" anchor="t">
            <a:spAutoFit/>
          </a:bodyPr>
          <a:lstStyle/>
          <a:p>
            <a:pPr algn="l">
              <a:lnSpc>
                <a:spcPts val="3853"/>
              </a:lnSpc>
            </a:pPr>
            <a:r>
              <a:rPr lang="en-US" sz="3210" b="1" spc="-77" dirty="0" err="1">
                <a:solidFill>
                  <a:srgbClr val="FFFFFF"/>
                </a:solidFill>
                <a:latin typeface="Open Sans" panose="020B0606030504020204" pitchFamily="34" charset="0"/>
                <a:ea typeface="Open Sans Bold"/>
              </a:rPr>
              <a:t>方案一</a:t>
            </a:r>
            <a:endParaRPr lang="en-US" sz="3210" b="1" spc="-77" dirty="0">
              <a:solidFill>
                <a:srgbClr val="FFFFFF"/>
              </a:solidFill>
              <a:latin typeface="Open Sans" panose="020B0606030504020204" pitchFamily="34" charset="0"/>
              <a:ea typeface="Open Sans Bold"/>
            </a:endParaRPr>
          </a:p>
        </p:txBody>
      </p:sp>
      <p:sp>
        <p:nvSpPr>
          <p:cNvPr id="15" name="TextBox 15"/>
          <p:cNvSpPr txBox="1"/>
          <p:nvPr/>
        </p:nvSpPr>
        <p:spPr>
          <a:xfrm>
            <a:off x="8398773" y="5864994"/>
            <a:ext cx="8692196" cy="504528"/>
          </a:xfrm>
          <a:prstGeom prst="rect">
            <a:avLst/>
          </a:prstGeom>
        </p:spPr>
        <p:txBody>
          <a:bodyPr lIns="0" tIns="0" rIns="0" bIns="0" rtlCol="0" anchor="t">
            <a:spAutoFit/>
          </a:bodyPr>
          <a:lstStyle/>
          <a:p>
            <a:pPr algn="l">
              <a:lnSpc>
                <a:spcPts val="3918"/>
              </a:lnSpc>
            </a:pPr>
            <a:r>
              <a:rPr lang="en-US" sz="3265" spc="-79" dirty="0">
                <a:solidFill>
                  <a:srgbClr val="370F82"/>
                </a:solidFill>
                <a:latin typeface="Open Sans"/>
              </a:rPr>
              <a:t>5000萬 X 20% = 1000萬</a:t>
            </a:r>
          </a:p>
        </p:txBody>
      </p:sp>
      <p:sp>
        <p:nvSpPr>
          <p:cNvPr id="16" name="TextBox 16"/>
          <p:cNvSpPr txBox="1"/>
          <p:nvPr/>
        </p:nvSpPr>
        <p:spPr>
          <a:xfrm>
            <a:off x="8295168" y="4061130"/>
            <a:ext cx="1685635" cy="504528"/>
          </a:xfrm>
          <a:prstGeom prst="rect">
            <a:avLst/>
          </a:prstGeom>
        </p:spPr>
        <p:txBody>
          <a:bodyPr lIns="0" tIns="0" rIns="0" bIns="0" rtlCol="0" anchor="t">
            <a:spAutoFit/>
          </a:bodyPr>
          <a:lstStyle/>
          <a:p>
            <a:pPr algn="just">
              <a:lnSpc>
                <a:spcPts val="3918"/>
              </a:lnSpc>
              <a:spcBef>
                <a:spcPct val="0"/>
              </a:spcBef>
            </a:pPr>
            <a:r>
              <a:rPr lang="en-US" sz="3265" spc="-79">
                <a:solidFill>
                  <a:srgbClr val="370F82"/>
                </a:solidFill>
                <a:latin typeface="Open Sans"/>
              </a:rPr>
              <a:t> 5000萬 </a:t>
            </a:r>
          </a:p>
        </p:txBody>
      </p:sp>
      <p:sp>
        <p:nvSpPr>
          <p:cNvPr id="17" name="TextBox 17"/>
          <p:cNvSpPr txBox="1"/>
          <p:nvPr/>
        </p:nvSpPr>
        <p:spPr>
          <a:xfrm>
            <a:off x="8295168" y="6751395"/>
            <a:ext cx="8692196" cy="504528"/>
          </a:xfrm>
          <a:prstGeom prst="rect">
            <a:avLst/>
          </a:prstGeom>
        </p:spPr>
        <p:txBody>
          <a:bodyPr lIns="0" tIns="0" rIns="0" bIns="0" rtlCol="0" anchor="t">
            <a:spAutoFit/>
          </a:bodyPr>
          <a:lstStyle/>
          <a:p>
            <a:pPr algn="l">
              <a:lnSpc>
                <a:spcPts val="3918"/>
              </a:lnSpc>
            </a:pPr>
            <a:r>
              <a:rPr lang="en-US" sz="3265" spc="-79">
                <a:solidFill>
                  <a:srgbClr val="370F82"/>
                </a:solidFill>
                <a:latin typeface="Open Sans"/>
              </a:rPr>
              <a:t> 1000萬 X 30% = 300萬</a:t>
            </a:r>
          </a:p>
        </p:txBody>
      </p:sp>
      <p:sp>
        <p:nvSpPr>
          <p:cNvPr id="18" name="TextBox 18"/>
          <p:cNvSpPr txBox="1"/>
          <p:nvPr/>
        </p:nvSpPr>
        <p:spPr>
          <a:xfrm>
            <a:off x="8398773" y="7660819"/>
            <a:ext cx="4105330" cy="504528"/>
          </a:xfrm>
          <a:prstGeom prst="rect">
            <a:avLst/>
          </a:prstGeom>
        </p:spPr>
        <p:txBody>
          <a:bodyPr lIns="0" tIns="0" rIns="0" bIns="0" rtlCol="0" anchor="t">
            <a:spAutoFit/>
          </a:bodyPr>
          <a:lstStyle/>
          <a:p>
            <a:pPr algn="l">
              <a:lnSpc>
                <a:spcPts val="3918"/>
              </a:lnSpc>
            </a:pPr>
            <a:r>
              <a:rPr lang="en-US" sz="3265" spc="-79">
                <a:solidFill>
                  <a:srgbClr val="370F82"/>
                </a:solidFill>
                <a:latin typeface="Open Sans"/>
              </a:rPr>
              <a:t>100萬</a:t>
            </a:r>
          </a:p>
        </p:txBody>
      </p:sp>
      <p:sp>
        <p:nvSpPr>
          <p:cNvPr id="19" name="TextBox 19"/>
          <p:cNvSpPr txBox="1"/>
          <p:nvPr/>
        </p:nvSpPr>
        <p:spPr>
          <a:xfrm>
            <a:off x="4441095" y="3161231"/>
            <a:ext cx="3229078" cy="506515"/>
          </a:xfrm>
          <a:prstGeom prst="rect">
            <a:avLst/>
          </a:prstGeom>
        </p:spPr>
        <p:txBody>
          <a:bodyPr lIns="0" tIns="0" rIns="0" bIns="0" rtlCol="0" anchor="t">
            <a:spAutoFit/>
          </a:bodyPr>
          <a:lstStyle/>
          <a:p>
            <a:pPr marL="731160" lvl="1" indent="-365580" algn="just">
              <a:lnSpc>
                <a:spcPts val="4063"/>
              </a:lnSpc>
              <a:buFont typeface="Arial"/>
              <a:buChar char="•"/>
            </a:pPr>
            <a:r>
              <a:rPr lang="en-US" sz="3386" spc="-82" dirty="0" err="1">
                <a:solidFill>
                  <a:srgbClr val="370F82"/>
                </a:solidFill>
                <a:latin typeface="Open Sans" panose="020B0606030504020204" pitchFamily="34" charset="0"/>
                <a:ea typeface="Open Sans Bold"/>
              </a:rPr>
              <a:t>可抵減金額</a:t>
            </a:r>
            <a:endParaRPr lang="en-US" sz="3386" spc="-82" dirty="0">
              <a:solidFill>
                <a:srgbClr val="370F82"/>
              </a:solidFill>
              <a:latin typeface="Open Sans" panose="020B0606030504020204" pitchFamily="34" charset="0"/>
              <a:ea typeface="Open Sans Bold"/>
            </a:endParaRPr>
          </a:p>
        </p:txBody>
      </p:sp>
      <p:sp>
        <p:nvSpPr>
          <p:cNvPr id="20" name="TextBox 20"/>
          <p:cNvSpPr txBox="1"/>
          <p:nvPr/>
        </p:nvSpPr>
        <p:spPr>
          <a:xfrm>
            <a:off x="4441095" y="4965095"/>
            <a:ext cx="3225312" cy="506515"/>
          </a:xfrm>
          <a:prstGeom prst="rect">
            <a:avLst/>
          </a:prstGeom>
        </p:spPr>
        <p:txBody>
          <a:bodyPr lIns="0" tIns="0" rIns="0" bIns="0" rtlCol="0" anchor="t">
            <a:spAutoFit/>
          </a:bodyPr>
          <a:lstStyle/>
          <a:p>
            <a:pPr marL="731158" lvl="1" indent="-365579" algn="just">
              <a:lnSpc>
                <a:spcPts val="4063"/>
              </a:lnSpc>
              <a:buFont typeface="Arial"/>
              <a:buChar char="•"/>
            </a:pPr>
            <a:r>
              <a:rPr lang="en-US" sz="3386" spc="-82" dirty="0" err="1">
                <a:solidFill>
                  <a:srgbClr val="370F82"/>
                </a:solidFill>
                <a:latin typeface="Open Sans" panose="020B0606030504020204" pitchFamily="34" charset="0"/>
                <a:ea typeface="Open Sans Bold"/>
              </a:rPr>
              <a:t>營所稅率</a:t>
            </a:r>
            <a:endParaRPr lang="en-US" sz="3386" spc="-82" dirty="0">
              <a:solidFill>
                <a:srgbClr val="370F82"/>
              </a:solidFill>
              <a:latin typeface="Open Sans" panose="020B0606030504020204" pitchFamily="34" charset="0"/>
              <a:ea typeface="Open Sans Bold"/>
            </a:endParaRPr>
          </a:p>
        </p:txBody>
      </p:sp>
      <p:sp>
        <p:nvSpPr>
          <p:cNvPr id="21" name="TextBox 21"/>
          <p:cNvSpPr txBox="1"/>
          <p:nvPr/>
        </p:nvSpPr>
        <p:spPr>
          <a:xfrm>
            <a:off x="4441095" y="4059144"/>
            <a:ext cx="3492607" cy="506515"/>
          </a:xfrm>
          <a:prstGeom prst="rect">
            <a:avLst/>
          </a:prstGeom>
        </p:spPr>
        <p:txBody>
          <a:bodyPr lIns="0" tIns="0" rIns="0" bIns="0" rtlCol="0" anchor="t">
            <a:spAutoFit/>
          </a:bodyPr>
          <a:lstStyle/>
          <a:p>
            <a:pPr marL="731158" lvl="1" indent="-365579" algn="just">
              <a:lnSpc>
                <a:spcPts val="4063"/>
              </a:lnSpc>
              <a:buFont typeface="Arial"/>
              <a:buChar char="•"/>
            </a:pPr>
            <a:r>
              <a:rPr lang="en-US" sz="3386" spc="-82" dirty="0" err="1">
                <a:solidFill>
                  <a:srgbClr val="370F82"/>
                </a:solidFill>
                <a:latin typeface="Open Sans" panose="020B0606030504020204" pitchFamily="34" charset="0"/>
                <a:ea typeface="Open Sans Bold"/>
              </a:rPr>
              <a:t>企業課稅金額</a:t>
            </a:r>
            <a:endParaRPr lang="en-US" sz="3386" spc="-82" dirty="0">
              <a:solidFill>
                <a:srgbClr val="370F82"/>
              </a:solidFill>
              <a:latin typeface="Open Sans" panose="020B0606030504020204" pitchFamily="34" charset="0"/>
              <a:ea typeface="Open Sans Bold"/>
            </a:endParaRPr>
          </a:p>
        </p:txBody>
      </p:sp>
      <p:sp>
        <p:nvSpPr>
          <p:cNvPr id="22" name="TextBox 22"/>
          <p:cNvSpPr txBox="1"/>
          <p:nvPr/>
        </p:nvSpPr>
        <p:spPr>
          <a:xfrm>
            <a:off x="8398773" y="4967082"/>
            <a:ext cx="1117020" cy="504528"/>
          </a:xfrm>
          <a:prstGeom prst="rect">
            <a:avLst/>
          </a:prstGeom>
        </p:spPr>
        <p:txBody>
          <a:bodyPr lIns="0" tIns="0" rIns="0" bIns="0" rtlCol="0" anchor="t">
            <a:spAutoFit/>
          </a:bodyPr>
          <a:lstStyle/>
          <a:p>
            <a:pPr>
              <a:lnSpc>
                <a:spcPts val="3918"/>
              </a:lnSpc>
              <a:spcBef>
                <a:spcPct val="0"/>
              </a:spcBef>
            </a:pPr>
            <a:r>
              <a:rPr lang="en-US" sz="3265" spc="-79">
                <a:solidFill>
                  <a:srgbClr val="370F82"/>
                </a:solidFill>
                <a:latin typeface="Open Sans"/>
              </a:rPr>
              <a:t>20%</a:t>
            </a:r>
          </a:p>
        </p:txBody>
      </p:sp>
      <p:sp>
        <p:nvSpPr>
          <p:cNvPr id="23" name="TextBox 23"/>
          <p:cNvSpPr txBox="1"/>
          <p:nvPr/>
        </p:nvSpPr>
        <p:spPr>
          <a:xfrm>
            <a:off x="4441095" y="5863007"/>
            <a:ext cx="3038571" cy="506515"/>
          </a:xfrm>
          <a:prstGeom prst="rect">
            <a:avLst/>
          </a:prstGeom>
        </p:spPr>
        <p:txBody>
          <a:bodyPr lIns="0" tIns="0" rIns="0" bIns="0" rtlCol="0" anchor="t">
            <a:spAutoFit/>
          </a:bodyPr>
          <a:lstStyle/>
          <a:p>
            <a:pPr marL="731158" lvl="1" indent="-365579" algn="just">
              <a:lnSpc>
                <a:spcPts val="4063"/>
              </a:lnSpc>
              <a:buFont typeface="Arial"/>
              <a:buChar char="•"/>
            </a:pPr>
            <a:r>
              <a:rPr lang="en-US" sz="3386" spc="-82" dirty="0" err="1">
                <a:solidFill>
                  <a:srgbClr val="370F82"/>
                </a:solidFill>
                <a:latin typeface="Open Sans" panose="020B0606030504020204" pitchFamily="34" charset="0"/>
                <a:ea typeface="Open Sans Bold"/>
              </a:rPr>
              <a:t>當年度稅額</a:t>
            </a:r>
            <a:r>
              <a:rPr lang="en-US" sz="3386" spc="-82" dirty="0">
                <a:solidFill>
                  <a:srgbClr val="370F82"/>
                </a:solidFill>
                <a:latin typeface="Open Sans" panose="020B0606030504020204" pitchFamily="34" charset="0"/>
                <a:ea typeface="Open Sans Bold"/>
              </a:rPr>
              <a:t> </a:t>
            </a:r>
          </a:p>
        </p:txBody>
      </p:sp>
      <p:sp>
        <p:nvSpPr>
          <p:cNvPr id="24" name="TextBox 24"/>
          <p:cNvSpPr txBox="1"/>
          <p:nvPr/>
        </p:nvSpPr>
        <p:spPr>
          <a:xfrm>
            <a:off x="4441095" y="6749408"/>
            <a:ext cx="3492607" cy="506515"/>
          </a:xfrm>
          <a:prstGeom prst="rect">
            <a:avLst/>
          </a:prstGeom>
        </p:spPr>
        <p:txBody>
          <a:bodyPr lIns="0" tIns="0" rIns="0" bIns="0" rtlCol="0" anchor="t">
            <a:spAutoFit/>
          </a:bodyPr>
          <a:lstStyle/>
          <a:p>
            <a:pPr marL="731158" lvl="1" indent="-365579" algn="just">
              <a:lnSpc>
                <a:spcPts val="4063"/>
              </a:lnSpc>
              <a:buFont typeface="Arial"/>
              <a:buChar char="•"/>
            </a:pPr>
            <a:r>
              <a:rPr lang="en-US" sz="3386" spc="-82" dirty="0" err="1">
                <a:solidFill>
                  <a:srgbClr val="370F82"/>
                </a:solidFill>
                <a:latin typeface="Open Sans" panose="020B0606030504020204" pitchFamily="34" charset="0"/>
                <a:ea typeface="Open Sans Bold"/>
              </a:rPr>
              <a:t>最高折抵上限</a:t>
            </a:r>
            <a:endParaRPr lang="en-US" sz="3386" spc="-82" dirty="0">
              <a:solidFill>
                <a:srgbClr val="370F82"/>
              </a:solidFill>
              <a:latin typeface="Open Sans" panose="020B0606030504020204" pitchFamily="34" charset="0"/>
              <a:ea typeface="Open Sans Bold"/>
            </a:endParaRPr>
          </a:p>
        </p:txBody>
      </p:sp>
      <p:sp>
        <p:nvSpPr>
          <p:cNvPr id="25" name="TextBox 25"/>
          <p:cNvSpPr txBox="1"/>
          <p:nvPr/>
        </p:nvSpPr>
        <p:spPr>
          <a:xfrm>
            <a:off x="4441095" y="7660819"/>
            <a:ext cx="4105330" cy="504528"/>
          </a:xfrm>
          <a:prstGeom prst="rect">
            <a:avLst/>
          </a:prstGeom>
        </p:spPr>
        <p:txBody>
          <a:bodyPr lIns="0" tIns="0" rIns="0" bIns="0" rtlCol="0" anchor="t">
            <a:spAutoFit/>
          </a:bodyPr>
          <a:lstStyle/>
          <a:p>
            <a:pPr marL="705067" lvl="1" indent="-352533" algn="just">
              <a:lnSpc>
                <a:spcPts val="3918"/>
              </a:lnSpc>
              <a:buFont typeface="Arial"/>
              <a:buChar char="•"/>
            </a:pPr>
            <a:r>
              <a:rPr lang="en-US" sz="3265" spc="-79" dirty="0" err="1">
                <a:solidFill>
                  <a:srgbClr val="370F82"/>
                </a:solidFill>
                <a:latin typeface="Open Sans" panose="020B0606030504020204" pitchFamily="34" charset="0"/>
                <a:ea typeface="Open Sans Bold"/>
              </a:rPr>
              <a:t>抵減稅額</a:t>
            </a:r>
            <a:endParaRPr lang="en-US" sz="3265" spc="-79" dirty="0">
              <a:solidFill>
                <a:srgbClr val="370F82"/>
              </a:solidFill>
              <a:latin typeface="Open Sans" panose="020B0606030504020204" pitchFamily="34" charset="0"/>
              <a:ea typeface="Open Sans Bold"/>
            </a:endParaRPr>
          </a:p>
        </p:txBody>
      </p:sp>
      <p:sp>
        <p:nvSpPr>
          <p:cNvPr id="26" name="TextBox 26"/>
          <p:cNvSpPr txBox="1"/>
          <p:nvPr/>
        </p:nvSpPr>
        <p:spPr>
          <a:xfrm>
            <a:off x="4441095" y="8558731"/>
            <a:ext cx="4105330" cy="504528"/>
          </a:xfrm>
          <a:prstGeom prst="rect">
            <a:avLst/>
          </a:prstGeom>
        </p:spPr>
        <p:txBody>
          <a:bodyPr lIns="0" tIns="0" rIns="0" bIns="0" rtlCol="0" anchor="t">
            <a:spAutoFit/>
          </a:bodyPr>
          <a:lstStyle/>
          <a:p>
            <a:pPr marL="705067" lvl="1" indent="-352533" algn="just">
              <a:lnSpc>
                <a:spcPts val="3918"/>
              </a:lnSpc>
              <a:buFont typeface="Arial"/>
              <a:buChar char="•"/>
            </a:pPr>
            <a:r>
              <a:rPr lang="en-US" sz="3265" spc="-79" dirty="0" err="1">
                <a:solidFill>
                  <a:srgbClr val="370F82"/>
                </a:solidFill>
                <a:latin typeface="Open Sans" panose="020B0606030504020204" pitchFamily="34" charset="0"/>
                <a:ea typeface="Open Sans Bold"/>
              </a:rPr>
              <a:t>可抵減餘額</a:t>
            </a:r>
            <a:endParaRPr lang="en-US" sz="3265" spc="-79" dirty="0">
              <a:solidFill>
                <a:srgbClr val="370F82"/>
              </a:solidFill>
              <a:latin typeface="Open Sans" panose="020B0606030504020204" pitchFamily="34" charset="0"/>
              <a:ea typeface="Open Sans Bold"/>
            </a:endParaRPr>
          </a:p>
        </p:txBody>
      </p:sp>
      <p:sp>
        <p:nvSpPr>
          <p:cNvPr id="27" name="TextBox 27"/>
          <p:cNvSpPr txBox="1"/>
          <p:nvPr/>
        </p:nvSpPr>
        <p:spPr>
          <a:xfrm>
            <a:off x="8398773" y="8570243"/>
            <a:ext cx="2959950" cy="504528"/>
          </a:xfrm>
          <a:prstGeom prst="rect">
            <a:avLst/>
          </a:prstGeom>
        </p:spPr>
        <p:txBody>
          <a:bodyPr lIns="0" tIns="0" rIns="0" bIns="0" rtlCol="0" anchor="t">
            <a:spAutoFit/>
          </a:bodyPr>
          <a:lstStyle/>
          <a:p>
            <a:pPr algn="ctr">
              <a:lnSpc>
                <a:spcPts val="3918"/>
              </a:lnSpc>
              <a:spcBef>
                <a:spcPct val="0"/>
              </a:spcBef>
            </a:pPr>
            <a:r>
              <a:rPr lang="en-US" sz="3265" spc="-79" dirty="0" err="1">
                <a:solidFill>
                  <a:srgbClr val="370F82"/>
                </a:solidFill>
                <a:latin typeface="Open Sans" panose="020B0606030504020204" pitchFamily="34" charset="0"/>
                <a:ea typeface="Open Sans"/>
              </a:rPr>
              <a:t>當年度抵繳完畢</a:t>
            </a:r>
            <a:endParaRPr lang="en-US" sz="3265" spc="-79" dirty="0">
              <a:solidFill>
                <a:srgbClr val="370F82"/>
              </a:solidFill>
              <a:latin typeface="Open Sans" panose="020B0606030504020204" pitchFamily="34" charset="0"/>
              <a:ea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08682" y="395576"/>
            <a:ext cx="14586902" cy="66684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抵減金額說明</a:t>
            </a:r>
            <a:endParaRPr lang="en-US" sz="4803" b="1" spc="33" dirty="0">
              <a:solidFill>
                <a:srgbClr val="4511A7"/>
              </a:solidFill>
              <a:latin typeface="Open Sans" panose="020B0606030504020204" pitchFamily="34" charset="0"/>
              <a:ea typeface="Open Sans Bold"/>
            </a:endParaRPr>
          </a:p>
        </p:txBody>
      </p:sp>
      <p:grpSp>
        <p:nvGrpSpPr>
          <p:cNvPr id="4" name="Group 4"/>
          <p:cNvGrpSpPr/>
          <p:nvPr/>
        </p:nvGrpSpPr>
        <p:grpSpPr>
          <a:xfrm>
            <a:off x="3850229" y="1337082"/>
            <a:ext cx="10280796" cy="1104900"/>
            <a:chOff x="0" y="0"/>
            <a:chExt cx="2707699" cy="291002"/>
          </a:xfrm>
        </p:grpSpPr>
        <p:sp>
          <p:nvSpPr>
            <p:cNvPr id="5" name="Freeform 5"/>
            <p:cNvSpPr/>
            <p:nvPr/>
          </p:nvSpPr>
          <p:spPr>
            <a:xfrm>
              <a:off x="0" y="0"/>
              <a:ext cx="2707699" cy="291002"/>
            </a:xfrm>
            <a:custGeom>
              <a:avLst/>
              <a:gdLst/>
              <a:ahLst/>
              <a:cxnLst/>
              <a:rect l="l" t="t" r="r" b="b"/>
              <a:pathLst>
                <a:path w="2707699" h="291002">
                  <a:moveTo>
                    <a:pt x="38405" y="0"/>
                  </a:moveTo>
                  <a:lnTo>
                    <a:pt x="2669294" y="0"/>
                  </a:lnTo>
                  <a:cubicBezTo>
                    <a:pt x="2679480" y="0"/>
                    <a:pt x="2689248" y="4046"/>
                    <a:pt x="2696451" y="11249"/>
                  </a:cubicBezTo>
                  <a:cubicBezTo>
                    <a:pt x="2703653" y="18451"/>
                    <a:pt x="2707699" y="28220"/>
                    <a:pt x="2707699" y="38405"/>
                  </a:cubicBezTo>
                  <a:lnTo>
                    <a:pt x="2707699" y="252597"/>
                  </a:lnTo>
                  <a:cubicBezTo>
                    <a:pt x="2707699" y="262783"/>
                    <a:pt x="2703653" y="272551"/>
                    <a:pt x="2696451" y="279754"/>
                  </a:cubicBezTo>
                  <a:cubicBezTo>
                    <a:pt x="2689248" y="286956"/>
                    <a:pt x="2679480" y="291002"/>
                    <a:pt x="2669294" y="291002"/>
                  </a:cubicBezTo>
                  <a:lnTo>
                    <a:pt x="38405" y="291002"/>
                  </a:lnTo>
                  <a:cubicBezTo>
                    <a:pt x="28220" y="291002"/>
                    <a:pt x="18451" y="286956"/>
                    <a:pt x="11249" y="279754"/>
                  </a:cubicBezTo>
                  <a:cubicBezTo>
                    <a:pt x="4046" y="272551"/>
                    <a:pt x="0" y="262783"/>
                    <a:pt x="0" y="252597"/>
                  </a:cubicBezTo>
                  <a:lnTo>
                    <a:pt x="0" y="38405"/>
                  </a:lnTo>
                  <a:cubicBezTo>
                    <a:pt x="0" y="28220"/>
                    <a:pt x="4046" y="18451"/>
                    <a:pt x="11249" y="11249"/>
                  </a:cubicBezTo>
                  <a:cubicBezTo>
                    <a:pt x="18451" y="4046"/>
                    <a:pt x="28220" y="0"/>
                    <a:pt x="38405" y="0"/>
                  </a:cubicBezTo>
                  <a:close/>
                </a:path>
              </a:pathLst>
            </a:custGeom>
            <a:solidFill>
              <a:srgbClr val="370F82"/>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dirty="0">
                <a:latin typeface="Open Sans" panose="020B0606030504020204" pitchFamily="34" charset="0"/>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4154" y="1626158"/>
            <a:ext cx="488851" cy="564849"/>
          </a:xfrm>
          <a:prstGeom prst="rect">
            <a:avLst/>
          </a:prstGeom>
        </p:spPr>
      </p:pic>
      <p:sp>
        <p:nvSpPr>
          <p:cNvPr id="8" name="TextBox 8"/>
          <p:cNvSpPr txBox="1"/>
          <p:nvPr/>
        </p:nvSpPr>
        <p:spPr>
          <a:xfrm>
            <a:off x="6661121" y="1689507"/>
            <a:ext cx="7469904" cy="419100"/>
          </a:xfrm>
          <a:prstGeom prst="rect">
            <a:avLst/>
          </a:prstGeom>
        </p:spPr>
        <p:txBody>
          <a:bodyPr lIns="0" tIns="0" rIns="0" bIns="0" rtlCol="0" anchor="t">
            <a:spAutoFit/>
          </a:bodyPr>
          <a:lstStyle/>
          <a:p>
            <a:pPr algn="l">
              <a:lnSpc>
                <a:spcPts val="3242"/>
              </a:lnSpc>
            </a:pPr>
            <a:r>
              <a:rPr lang="en-US" sz="2702" b="1" spc="-65" dirty="0">
                <a:solidFill>
                  <a:srgbClr val="FFFFFF"/>
                </a:solidFill>
                <a:latin typeface="Open Sans" panose="020B0606030504020204" pitchFamily="34" charset="0"/>
                <a:ea typeface="Open Sans"/>
              </a:rPr>
              <a:t>支出金額3% 抵減3年內抵減各年度應納營所稅額</a:t>
            </a:r>
          </a:p>
        </p:txBody>
      </p:sp>
      <p:sp>
        <p:nvSpPr>
          <p:cNvPr id="9" name="TextBox 9"/>
          <p:cNvSpPr txBox="1"/>
          <p:nvPr/>
        </p:nvSpPr>
        <p:spPr>
          <a:xfrm>
            <a:off x="4997478" y="1694270"/>
            <a:ext cx="1094715" cy="419100"/>
          </a:xfrm>
          <a:prstGeom prst="rect">
            <a:avLst/>
          </a:prstGeom>
        </p:spPr>
        <p:txBody>
          <a:bodyPr lIns="0" tIns="0" rIns="0" bIns="0" rtlCol="0" anchor="t">
            <a:spAutoFit/>
          </a:bodyPr>
          <a:lstStyle/>
          <a:p>
            <a:pPr algn="l">
              <a:lnSpc>
                <a:spcPts val="3242"/>
              </a:lnSpc>
            </a:pPr>
            <a:r>
              <a:rPr lang="en-US" sz="2702" b="1" spc="-65" dirty="0" err="1">
                <a:solidFill>
                  <a:srgbClr val="FFFFFF"/>
                </a:solidFill>
                <a:latin typeface="Open Sans" panose="020B0606030504020204" pitchFamily="34" charset="0"/>
                <a:ea typeface="Open Sans Bold"/>
              </a:rPr>
              <a:t>方案二</a:t>
            </a:r>
            <a:endParaRPr lang="en-US" sz="2702" b="1" spc="-65" dirty="0">
              <a:solidFill>
                <a:srgbClr val="FFFFFF"/>
              </a:solidFill>
              <a:latin typeface="Open Sans" panose="020B0606030504020204" pitchFamily="34" charset="0"/>
              <a:ea typeface="Open Sans Bold"/>
            </a:endParaRPr>
          </a:p>
        </p:txBody>
      </p:sp>
      <p:sp>
        <p:nvSpPr>
          <p:cNvPr id="10" name="TextBox 10"/>
          <p:cNvSpPr txBox="1"/>
          <p:nvPr/>
        </p:nvSpPr>
        <p:spPr>
          <a:xfrm>
            <a:off x="5245680" y="5984689"/>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300萬 X 20% = 60萬</a:t>
            </a:r>
          </a:p>
        </p:txBody>
      </p:sp>
      <p:sp>
        <p:nvSpPr>
          <p:cNvPr id="11" name="TextBox 11"/>
          <p:cNvSpPr txBox="1"/>
          <p:nvPr/>
        </p:nvSpPr>
        <p:spPr>
          <a:xfrm>
            <a:off x="5188530" y="4378888"/>
            <a:ext cx="1394726" cy="419100"/>
          </a:xfrm>
          <a:prstGeom prst="rect">
            <a:avLst/>
          </a:prstGeom>
        </p:spPr>
        <p:txBody>
          <a:bodyPr lIns="0" tIns="0" rIns="0" bIns="0" rtlCol="0" anchor="t">
            <a:spAutoFit/>
          </a:bodyPr>
          <a:lstStyle/>
          <a:p>
            <a:pPr algn="just">
              <a:lnSpc>
                <a:spcPts val="3362"/>
              </a:lnSpc>
              <a:spcBef>
                <a:spcPct val="0"/>
              </a:spcBef>
            </a:pPr>
            <a:r>
              <a:rPr lang="en-US" sz="2802" spc="-68">
                <a:solidFill>
                  <a:srgbClr val="370F82"/>
                </a:solidFill>
                <a:latin typeface="Open Sans"/>
              </a:rPr>
              <a:t> 300萬 </a:t>
            </a:r>
          </a:p>
        </p:txBody>
      </p:sp>
      <p:sp>
        <p:nvSpPr>
          <p:cNvPr id="12" name="TextBox 12"/>
          <p:cNvSpPr txBox="1"/>
          <p:nvPr/>
        </p:nvSpPr>
        <p:spPr>
          <a:xfrm>
            <a:off x="5188530" y="6863917"/>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 60萬 X 30% = 18萬</a:t>
            </a:r>
          </a:p>
        </p:txBody>
      </p:sp>
      <p:sp>
        <p:nvSpPr>
          <p:cNvPr id="13" name="TextBox 13"/>
          <p:cNvSpPr txBox="1"/>
          <p:nvPr/>
        </p:nvSpPr>
        <p:spPr>
          <a:xfrm>
            <a:off x="8990627" y="2518182"/>
            <a:ext cx="4261277" cy="513806"/>
          </a:xfrm>
          <a:prstGeom prst="rect">
            <a:avLst/>
          </a:prstGeom>
        </p:spPr>
        <p:txBody>
          <a:bodyPr lIns="0" tIns="0" rIns="0" bIns="0" rtlCol="0" anchor="t">
            <a:spAutoFit/>
          </a:bodyPr>
          <a:lstStyle/>
          <a:p>
            <a:pPr algn="l">
              <a:lnSpc>
                <a:spcPts val="4067"/>
              </a:lnSpc>
            </a:pPr>
            <a:r>
              <a:rPr lang="en-US" sz="3389" spc="-82">
                <a:solidFill>
                  <a:srgbClr val="370F82"/>
                </a:solidFill>
                <a:latin typeface="Open Sans"/>
              </a:rPr>
              <a:t>2000萬 x 3%= 60萬</a:t>
            </a:r>
          </a:p>
        </p:txBody>
      </p:sp>
      <p:grpSp>
        <p:nvGrpSpPr>
          <p:cNvPr id="14" name="Group 14"/>
          <p:cNvGrpSpPr/>
          <p:nvPr/>
        </p:nvGrpSpPr>
        <p:grpSpPr>
          <a:xfrm>
            <a:off x="347657" y="7378125"/>
            <a:ext cx="17179962" cy="1858064"/>
            <a:chOff x="0" y="0"/>
            <a:chExt cx="4524764" cy="489367"/>
          </a:xfrm>
        </p:grpSpPr>
        <p:sp>
          <p:nvSpPr>
            <p:cNvPr id="15" name="Freeform 15"/>
            <p:cNvSpPr/>
            <p:nvPr/>
          </p:nvSpPr>
          <p:spPr>
            <a:xfrm>
              <a:off x="0" y="0"/>
              <a:ext cx="4524764" cy="489367"/>
            </a:xfrm>
            <a:custGeom>
              <a:avLst/>
              <a:gdLst/>
              <a:ahLst/>
              <a:cxnLst/>
              <a:rect l="l" t="t" r="r" b="b"/>
              <a:pathLst>
                <a:path w="4524764" h="489367">
                  <a:moveTo>
                    <a:pt x="22982" y="0"/>
                  </a:moveTo>
                  <a:lnTo>
                    <a:pt x="4501781" y="0"/>
                  </a:lnTo>
                  <a:cubicBezTo>
                    <a:pt x="4514474" y="0"/>
                    <a:pt x="4524764" y="10290"/>
                    <a:pt x="4524764" y="22982"/>
                  </a:cubicBezTo>
                  <a:lnTo>
                    <a:pt x="4524764" y="466384"/>
                  </a:lnTo>
                  <a:cubicBezTo>
                    <a:pt x="4524764" y="479077"/>
                    <a:pt x="4514474" y="489367"/>
                    <a:pt x="4501781" y="489367"/>
                  </a:cubicBezTo>
                  <a:lnTo>
                    <a:pt x="22982" y="489367"/>
                  </a:lnTo>
                  <a:cubicBezTo>
                    <a:pt x="16887" y="489367"/>
                    <a:pt x="11041" y="486945"/>
                    <a:pt x="6731" y="482635"/>
                  </a:cubicBezTo>
                  <a:cubicBezTo>
                    <a:pt x="2421" y="478325"/>
                    <a:pt x="0" y="472479"/>
                    <a:pt x="0" y="466384"/>
                  </a:cubicBezTo>
                  <a:lnTo>
                    <a:pt x="0" y="22982"/>
                  </a:lnTo>
                  <a:cubicBezTo>
                    <a:pt x="0" y="10290"/>
                    <a:pt x="10290" y="0"/>
                    <a:pt x="22982" y="0"/>
                  </a:cubicBezTo>
                  <a:close/>
                </a:path>
              </a:pathLst>
            </a:custGeom>
            <a:solidFill>
              <a:srgbClr val="FAF7C2"/>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dirty="0">
                <a:latin typeface="Open Sans" panose="020B0606030504020204" pitchFamily="34" charset="0"/>
              </a:endParaRPr>
            </a:p>
          </p:txBody>
        </p:sp>
      </p:grpSp>
      <p:sp>
        <p:nvSpPr>
          <p:cNvPr id="17" name="TextBox 17"/>
          <p:cNvSpPr txBox="1"/>
          <p:nvPr/>
        </p:nvSpPr>
        <p:spPr>
          <a:xfrm>
            <a:off x="5274255" y="7737547"/>
            <a:ext cx="3396829"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18萬</a:t>
            </a:r>
          </a:p>
        </p:txBody>
      </p:sp>
      <p:sp>
        <p:nvSpPr>
          <p:cNvPr id="18" name="TextBox 18"/>
          <p:cNvSpPr txBox="1"/>
          <p:nvPr/>
        </p:nvSpPr>
        <p:spPr>
          <a:xfrm>
            <a:off x="5283018" y="5213164"/>
            <a:ext cx="924244" cy="419100"/>
          </a:xfrm>
          <a:prstGeom prst="rect">
            <a:avLst/>
          </a:prstGeom>
        </p:spPr>
        <p:txBody>
          <a:bodyPr lIns="0" tIns="0" rIns="0" bIns="0" rtlCol="0" anchor="t">
            <a:spAutoFit/>
          </a:bodyPr>
          <a:lstStyle/>
          <a:p>
            <a:pPr>
              <a:lnSpc>
                <a:spcPts val="3362"/>
              </a:lnSpc>
              <a:spcBef>
                <a:spcPct val="0"/>
              </a:spcBef>
            </a:pPr>
            <a:r>
              <a:rPr lang="en-US" sz="2802" spc="-68">
                <a:solidFill>
                  <a:srgbClr val="370F82"/>
                </a:solidFill>
                <a:latin typeface="Open Sans"/>
              </a:rPr>
              <a:t>20%</a:t>
            </a:r>
          </a:p>
        </p:txBody>
      </p:sp>
      <p:sp>
        <p:nvSpPr>
          <p:cNvPr id="19" name="TextBox 19"/>
          <p:cNvSpPr txBox="1"/>
          <p:nvPr/>
        </p:nvSpPr>
        <p:spPr>
          <a:xfrm>
            <a:off x="8927450" y="5984689"/>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500萬 X 20% = 100萬</a:t>
            </a:r>
          </a:p>
        </p:txBody>
      </p:sp>
      <p:sp>
        <p:nvSpPr>
          <p:cNvPr id="20" name="TextBox 20"/>
          <p:cNvSpPr txBox="1"/>
          <p:nvPr/>
        </p:nvSpPr>
        <p:spPr>
          <a:xfrm>
            <a:off x="8870300" y="4378888"/>
            <a:ext cx="1394726" cy="419100"/>
          </a:xfrm>
          <a:prstGeom prst="rect">
            <a:avLst/>
          </a:prstGeom>
        </p:spPr>
        <p:txBody>
          <a:bodyPr lIns="0" tIns="0" rIns="0" bIns="0" rtlCol="0" anchor="t">
            <a:spAutoFit/>
          </a:bodyPr>
          <a:lstStyle/>
          <a:p>
            <a:pPr algn="just">
              <a:lnSpc>
                <a:spcPts val="3362"/>
              </a:lnSpc>
              <a:spcBef>
                <a:spcPct val="0"/>
              </a:spcBef>
            </a:pPr>
            <a:r>
              <a:rPr lang="en-US" sz="2802" spc="-68">
                <a:solidFill>
                  <a:srgbClr val="370F82"/>
                </a:solidFill>
                <a:latin typeface="Open Sans"/>
              </a:rPr>
              <a:t> 500萬 </a:t>
            </a:r>
          </a:p>
        </p:txBody>
      </p:sp>
      <p:sp>
        <p:nvSpPr>
          <p:cNvPr id="21" name="TextBox 21"/>
          <p:cNvSpPr txBox="1"/>
          <p:nvPr/>
        </p:nvSpPr>
        <p:spPr>
          <a:xfrm>
            <a:off x="8870300" y="6841939"/>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 100萬 X 30% = 30萬</a:t>
            </a:r>
          </a:p>
        </p:txBody>
      </p:sp>
      <p:sp>
        <p:nvSpPr>
          <p:cNvPr id="22" name="TextBox 22"/>
          <p:cNvSpPr txBox="1"/>
          <p:nvPr/>
        </p:nvSpPr>
        <p:spPr>
          <a:xfrm>
            <a:off x="8975075" y="5213164"/>
            <a:ext cx="924244" cy="419100"/>
          </a:xfrm>
          <a:prstGeom prst="rect">
            <a:avLst/>
          </a:prstGeom>
        </p:spPr>
        <p:txBody>
          <a:bodyPr lIns="0" tIns="0" rIns="0" bIns="0" rtlCol="0" anchor="t">
            <a:spAutoFit/>
          </a:bodyPr>
          <a:lstStyle/>
          <a:p>
            <a:pPr>
              <a:lnSpc>
                <a:spcPts val="3362"/>
              </a:lnSpc>
              <a:spcBef>
                <a:spcPct val="0"/>
              </a:spcBef>
            </a:pPr>
            <a:r>
              <a:rPr lang="en-US" sz="2802" spc="-68">
                <a:solidFill>
                  <a:srgbClr val="370F82"/>
                </a:solidFill>
                <a:latin typeface="Open Sans"/>
              </a:rPr>
              <a:t>20%</a:t>
            </a:r>
          </a:p>
        </p:txBody>
      </p:sp>
      <p:sp>
        <p:nvSpPr>
          <p:cNvPr id="23" name="TextBox 23"/>
          <p:cNvSpPr txBox="1"/>
          <p:nvPr/>
        </p:nvSpPr>
        <p:spPr>
          <a:xfrm>
            <a:off x="13626412" y="5984689"/>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200萬 X 20% = 40萬</a:t>
            </a:r>
          </a:p>
        </p:txBody>
      </p:sp>
      <p:sp>
        <p:nvSpPr>
          <p:cNvPr id="24" name="TextBox 24"/>
          <p:cNvSpPr txBox="1"/>
          <p:nvPr/>
        </p:nvSpPr>
        <p:spPr>
          <a:xfrm>
            <a:off x="13569262" y="4378888"/>
            <a:ext cx="1394726" cy="419100"/>
          </a:xfrm>
          <a:prstGeom prst="rect">
            <a:avLst/>
          </a:prstGeom>
        </p:spPr>
        <p:txBody>
          <a:bodyPr lIns="0" tIns="0" rIns="0" bIns="0" rtlCol="0" anchor="t">
            <a:spAutoFit/>
          </a:bodyPr>
          <a:lstStyle/>
          <a:p>
            <a:pPr algn="just">
              <a:lnSpc>
                <a:spcPts val="3362"/>
              </a:lnSpc>
              <a:spcBef>
                <a:spcPct val="0"/>
              </a:spcBef>
            </a:pPr>
            <a:r>
              <a:rPr lang="en-US" sz="2802" spc="-68">
                <a:solidFill>
                  <a:srgbClr val="370F82"/>
                </a:solidFill>
                <a:latin typeface="Open Sans"/>
              </a:rPr>
              <a:t> 200萬 </a:t>
            </a:r>
          </a:p>
        </p:txBody>
      </p:sp>
      <p:sp>
        <p:nvSpPr>
          <p:cNvPr id="25" name="TextBox 25"/>
          <p:cNvSpPr txBox="1"/>
          <p:nvPr/>
        </p:nvSpPr>
        <p:spPr>
          <a:xfrm>
            <a:off x="13569262" y="6841939"/>
            <a:ext cx="7192090"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 40萬 X 30% = 12萬</a:t>
            </a:r>
          </a:p>
        </p:txBody>
      </p:sp>
      <p:sp>
        <p:nvSpPr>
          <p:cNvPr id="26" name="TextBox 26"/>
          <p:cNvSpPr txBox="1"/>
          <p:nvPr/>
        </p:nvSpPr>
        <p:spPr>
          <a:xfrm>
            <a:off x="13645462" y="5213164"/>
            <a:ext cx="924244" cy="419100"/>
          </a:xfrm>
          <a:prstGeom prst="rect">
            <a:avLst/>
          </a:prstGeom>
        </p:spPr>
        <p:txBody>
          <a:bodyPr lIns="0" tIns="0" rIns="0" bIns="0" rtlCol="0" anchor="t">
            <a:spAutoFit/>
          </a:bodyPr>
          <a:lstStyle/>
          <a:p>
            <a:pPr>
              <a:lnSpc>
                <a:spcPts val="3362"/>
              </a:lnSpc>
              <a:spcBef>
                <a:spcPct val="0"/>
              </a:spcBef>
            </a:pPr>
            <a:r>
              <a:rPr lang="en-US" sz="2802" spc="-68">
                <a:solidFill>
                  <a:srgbClr val="370F82"/>
                </a:solidFill>
                <a:latin typeface="Open Sans"/>
              </a:rPr>
              <a:t>20%</a:t>
            </a:r>
          </a:p>
        </p:txBody>
      </p:sp>
      <p:sp>
        <p:nvSpPr>
          <p:cNvPr id="27" name="TextBox 27"/>
          <p:cNvSpPr txBox="1"/>
          <p:nvPr/>
        </p:nvSpPr>
        <p:spPr>
          <a:xfrm>
            <a:off x="5294314" y="8556697"/>
            <a:ext cx="736997" cy="419100"/>
          </a:xfrm>
          <a:prstGeom prst="rect">
            <a:avLst/>
          </a:prstGeom>
        </p:spPr>
        <p:txBody>
          <a:bodyPr lIns="0" tIns="0" rIns="0" bIns="0" rtlCol="0" anchor="t">
            <a:spAutoFit/>
          </a:bodyPr>
          <a:lstStyle/>
          <a:p>
            <a:pPr algn="ctr">
              <a:lnSpc>
                <a:spcPts val="3362"/>
              </a:lnSpc>
              <a:spcBef>
                <a:spcPct val="0"/>
              </a:spcBef>
            </a:pPr>
            <a:r>
              <a:rPr lang="en-US" sz="2802" spc="-68">
                <a:solidFill>
                  <a:srgbClr val="370F82"/>
                </a:solidFill>
                <a:latin typeface="Open Sans"/>
              </a:rPr>
              <a:t>42萬</a:t>
            </a:r>
          </a:p>
        </p:txBody>
      </p:sp>
      <p:sp>
        <p:nvSpPr>
          <p:cNvPr id="28" name="TextBox 28"/>
          <p:cNvSpPr txBox="1"/>
          <p:nvPr/>
        </p:nvSpPr>
        <p:spPr>
          <a:xfrm>
            <a:off x="5245680" y="3413004"/>
            <a:ext cx="1434316" cy="485775"/>
          </a:xfrm>
          <a:prstGeom prst="rect">
            <a:avLst/>
          </a:prstGeom>
        </p:spPr>
        <p:txBody>
          <a:bodyPr lIns="0" tIns="0" rIns="0" bIns="0" rtlCol="0" anchor="t">
            <a:spAutoFit/>
          </a:bodyPr>
          <a:lstStyle/>
          <a:p>
            <a:pPr algn="l">
              <a:lnSpc>
                <a:spcPts val="3889"/>
              </a:lnSpc>
            </a:pPr>
            <a:r>
              <a:rPr lang="en-US" sz="3241" b="1" spc="-78" dirty="0" err="1">
                <a:solidFill>
                  <a:srgbClr val="8F1010"/>
                </a:solidFill>
                <a:latin typeface="Open Sans" panose="020B0606030504020204" pitchFamily="34" charset="0"/>
                <a:ea typeface="Open Sans Bold"/>
              </a:rPr>
              <a:t>第一年</a:t>
            </a:r>
            <a:endParaRPr lang="en-US" sz="3241" b="1" spc="-78" dirty="0">
              <a:solidFill>
                <a:srgbClr val="8F1010"/>
              </a:solidFill>
              <a:latin typeface="Open Sans" panose="020B0606030504020204" pitchFamily="34" charset="0"/>
              <a:ea typeface="Open Sans Bold"/>
            </a:endParaRPr>
          </a:p>
        </p:txBody>
      </p:sp>
      <p:sp>
        <p:nvSpPr>
          <p:cNvPr id="29" name="TextBox 29"/>
          <p:cNvSpPr txBox="1"/>
          <p:nvPr/>
        </p:nvSpPr>
        <p:spPr>
          <a:xfrm>
            <a:off x="8965550" y="3439885"/>
            <a:ext cx="1434316" cy="485775"/>
          </a:xfrm>
          <a:prstGeom prst="rect">
            <a:avLst/>
          </a:prstGeom>
        </p:spPr>
        <p:txBody>
          <a:bodyPr lIns="0" tIns="0" rIns="0" bIns="0" rtlCol="0" anchor="t">
            <a:spAutoFit/>
          </a:bodyPr>
          <a:lstStyle/>
          <a:p>
            <a:pPr algn="l">
              <a:lnSpc>
                <a:spcPts val="3889"/>
              </a:lnSpc>
            </a:pPr>
            <a:r>
              <a:rPr lang="en-US" sz="3241" b="1" spc="-78" dirty="0" err="1">
                <a:solidFill>
                  <a:srgbClr val="8F1010"/>
                </a:solidFill>
                <a:latin typeface="Open Sans" panose="020B0606030504020204" pitchFamily="34" charset="0"/>
                <a:ea typeface="Open Sans Bold"/>
              </a:rPr>
              <a:t>第二年</a:t>
            </a:r>
            <a:endParaRPr lang="en-US" sz="3241" b="1" spc="-78" dirty="0">
              <a:solidFill>
                <a:srgbClr val="8F1010"/>
              </a:solidFill>
              <a:latin typeface="Open Sans" panose="020B0606030504020204" pitchFamily="34" charset="0"/>
              <a:ea typeface="Open Sans Bold"/>
            </a:endParaRPr>
          </a:p>
        </p:txBody>
      </p:sp>
      <p:sp>
        <p:nvSpPr>
          <p:cNvPr id="30" name="TextBox 30"/>
          <p:cNvSpPr txBox="1"/>
          <p:nvPr/>
        </p:nvSpPr>
        <p:spPr>
          <a:xfrm>
            <a:off x="13569262" y="3439885"/>
            <a:ext cx="1434316" cy="485775"/>
          </a:xfrm>
          <a:prstGeom prst="rect">
            <a:avLst/>
          </a:prstGeom>
        </p:spPr>
        <p:txBody>
          <a:bodyPr lIns="0" tIns="0" rIns="0" bIns="0" rtlCol="0" anchor="t">
            <a:spAutoFit/>
          </a:bodyPr>
          <a:lstStyle/>
          <a:p>
            <a:pPr algn="l">
              <a:lnSpc>
                <a:spcPts val="3889"/>
              </a:lnSpc>
            </a:pPr>
            <a:r>
              <a:rPr lang="en-US" sz="3241" b="1" spc="-78" dirty="0" err="1">
                <a:solidFill>
                  <a:srgbClr val="8F1010"/>
                </a:solidFill>
                <a:latin typeface="Open Sans" panose="020B0606030504020204" pitchFamily="34" charset="0"/>
                <a:ea typeface="Open Sans Bold"/>
              </a:rPr>
              <a:t>第三年</a:t>
            </a:r>
            <a:endParaRPr lang="en-US" sz="3241" b="1" spc="-78" dirty="0">
              <a:solidFill>
                <a:srgbClr val="8F1010"/>
              </a:solidFill>
              <a:latin typeface="Open Sans" panose="020B0606030504020204" pitchFamily="34" charset="0"/>
              <a:ea typeface="Open Sans Bold"/>
            </a:endParaRPr>
          </a:p>
        </p:txBody>
      </p:sp>
      <p:sp>
        <p:nvSpPr>
          <p:cNvPr id="31" name="TextBox 31"/>
          <p:cNvSpPr txBox="1"/>
          <p:nvPr/>
        </p:nvSpPr>
        <p:spPr>
          <a:xfrm>
            <a:off x="5719685" y="2537957"/>
            <a:ext cx="3270942" cy="525785"/>
          </a:xfrm>
          <a:prstGeom prst="rect">
            <a:avLst/>
          </a:prstGeom>
        </p:spPr>
        <p:txBody>
          <a:bodyPr lIns="0" tIns="0" rIns="0" bIns="0" rtlCol="0" anchor="t">
            <a:spAutoFit/>
          </a:bodyPr>
          <a:lstStyle/>
          <a:p>
            <a:pPr marL="740640" lvl="1" indent="-370320" algn="just">
              <a:lnSpc>
                <a:spcPts val="4116"/>
              </a:lnSpc>
              <a:buFont typeface="Arial"/>
              <a:buChar char="•"/>
            </a:pPr>
            <a:r>
              <a:rPr lang="en-US" sz="3430" spc="-83" dirty="0" err="1">
                <a:solidFill>
                  <a:srgbClr val="370F82"/>
                </a:solidFill>
                <a:latin typeface="Open Sans" panose="020B0606030504020204" pitchFamily="34" charset="0"/>
                <a:ea typeface="Open Sans Bold"/>
              </a:rPr>
              <a:t>可抵減金額</a:t>
            </a:r>
            <a:endParaRPr lang="en-US" sz="3430" spc="-83" dirty="0">
              <a:solidFill>
                <a:srgbClr val="370F82"/>
              </a:solidFill>
              <a:latin typeface="Open Sans" panose="020B0606030504020204" pitchFamily="34" charset="0"/>
              <a:ea typeface="Open Sans Bold"/>
            </a:endParaRPr>
          </a:p>
        </p:txBody>
      </p:sp>
      <p:sp>
        <p:nvSpPr>
          <p:cNvPr id="32" name="TextBox 32"/>
          <p:cNvSpPr txBox="1"/>
          <p:nvPr/>
        </p:nvSpPr>
        <p:spPr>
          <a:xfrm>
            <a:off x="338383" y="5192339"/>
            <a:ext cx="2970137" cy="474489"/>
          </a:xfrm>
          <a:prstGeom prst="rect">
            <a:avLst/>
          </a:prstGeom>
        </p:spPr>
        <p:txBody>
          <a:bodyPr lIns="0" tIns="0" rIns="0" bIns="0" rtlCol="0" anchor="t">
            <a:spAutoFit/>
          </a:bodyPr>
          <a:lstStyle/>
          <a:p>
            <a:pPr marL="673312" lvl="1" indent="-336656" algn="just">
              <a:lnSpc>
                <a:spcPts val="3742"/>
              </a:lnSpc>
              <a:buFont typeface="Arial"/>
              <a:buChar char="•"/>
            </a:pPr>
            <a:r>
              <a:rPr lang="en-US" sz="3118" b="1" spc="-75" dirty="0" err="1">
                <a:solidFill>
                  <a:srgbClr val="370F82"/>
                </a:solidFill>
                <a:latin typeface="Open Sans" panose="020B0606030504020204" pitchFamily="34" charset="0"/>
                <a:ea typeface="Open Sans Bold"/>
              </a:rPr>
              <a:t>營所稅率</a:t>
            </a:r>
            <a:endParaRPr lang="en-US" sz="3118" b="1" spc="-75" dirty="0">
              <a:solidFill>
                <a:srgbClr val="370F82"/>
              </a:solidFill>
              <a:latin typeface="Open Sans" panose="020B0606030504020204" pitchFamily="34" charset="0"/>
              <a:ea typeface="Open Sans Bold"/>
            </a:endParaRPr>
          </a:p>
        </p:txBody>
      </p:sp>
      <p:sp>
        <p:nvSpPr>
          <p:cNvPr id="33" name="TextBox 33"/>
          <p:cNvSpPr txBox="1"/>
          <p:nvPr/>
        </p:nvSpPr>
        <p:spPr>
          <a:xfrm>
            <a:off x="338383" y="4358064"/>
            <a:ext cx="3216285" cy="474489"/>
          </a:xfrm>
          <a:prstGeom prst="rect">
            <a:avLst/>
          </a:prstGeom>
        </p:spPr>
        <p:txBody>
          <a:bodyPr lIns="0" tIns="0" rIns="0" bIns="0" rtlCol="0" anchor="t">
            <a:spAutoFit/>
          </a:bodyPr>
          <a:lstStyle/>
          <a:p>
            <a:pPr marL="673312" lvl="1" indent="-336656" algn="just">
              <a:lnSpc>
                <a:spcPts val="3742"/>
              </a:lnSpc>
              <a:buFont typeface="Arial"/>
              <a:buChar char="•"/>
            </a:pPr>
            <a:r>
              <a:rPr lang="en-US" sz="3118" b="1" spc="-75" dirty="0" err="1">
                <a:solidFill>
                  <a:srgbClr val="370F82"/>
                </a:solidFill>
                <a:latin typeface="Open Sans" panose="020B0606030504020204" pitchFamily="34" charset="0"/>
                <a:ea typeface="Open Sans Bold"/>
              </a:rPr>
              <a:t>企業課稅金額</a:t>
            </a:r>
            <a:endParaRPr lang="en-US" sz="3118" b="1" spc="-75" dirty="0">
              <a:solidFill>
                <a:srgbClr val="370F82"/>
              </a:solidFill>
              <a:latin typeface="Open Sans" panose="020B0606030504020204" pitchFamily="34" charset="0"/>
              <a:ea typeface="Open Sans Bold"/>
            </a:endParaRPr>
          </a:p>
        </p:txBody>
      </p:sp>
      <p:sp>
        <p:nvSpPr>
          <p:cNvPr id="34" name="TextBox 34"/>
          <p:cNvSpPr txBox="1"/>
          <p:nvPr/>
        </p:nvSpPr>
        <p:spPr>
          <a:xfrm>
            <a:off x="338383" y="6019212"/>
            <a:ext cx="2798170" cy="474489"/>
          </a:xfrm>
          <a:prstGeom prst="rect">
            <a:avLst/>
          </a:prstGeom>
        </p:spPr>
        <p:txBody>
          <a:bodyPr lIns="0" tIns="0" rIns="0" bIns="0" rtlCol="0" anchor="t">
            <a:spAutoFit/>
          </a:bodyPr>
          <a:lstStyle/>
          <a:p>
            <a:pPr marL="673312" lvl="1" indent="-336656" algn="just">
              <a:lnSpc>
                <a:spcPts val="3742"/>
              </a:lnSpc>
              <a:buFont typeface="Arial"/>
              <a:buChar char="•"/>
            </a:pPr>
            <a:r>
              <a:rPr lang="en-US" sz="3118" b="1" spc="-75" dirty="0" err="1">
                <a:solidFill>
                  <a:srgbClr val="370F82"/>
                </a:solidFill>
                <a:latin typeface="Open Sans" panose="020B0606030504020204" pitchFamily="34" charset="0"/>
                <a:ea typeface="Open Sans Bold"/>
              </a:rPr>
              <a:t>當年度稅額</a:t>
            </a:r>
            <a:r>
              <a:rPr lang="en-US" sz="3118" b="1" spc="-75" dirty="0">
                <a:solidFill>
                  <a:srgbClr val="370F82"/>
                </a:solidFill>
                <a:latin typeface="Open Sans" panose="020B0606030504020204" pitchFamily="34" charset="0"/>
                <a:ea typeface="Open Sans Bold"/>
              </a:rPr>
              <a:t> </a:t>
            </a:r>
          </a:p>
        </p:txBody>
      </p:sp>
      <p:sp>
        <p:nvSpPr>
          <p:cNvPr id="35" name="TextBox 35"/>
          <p:cNvSpPr txBox="1"/>
          <p:nvPr/>
        </p:nvSpPr>
        <p:spPr>
          <a:xfrm>
            <a:off x="338383" y="6835484"/>
            <a:ext cx="3216285" cy="474489"/>
          </a:xfrm>
          <a:prstGeom prst="rect">
            <a:avLst/>
          </a:prstGeom>
        </p:spPr>
        <p:txBody>
          <a:bodyPr lIns="0" tIns="0" rIns="0" bIns="0" rtlCol="0" anchor="t">
            <a:spAutoFit/>
          </a:bodyPr>
          <a:lstStyle/>
          <a:p>
            <a:pPr marL="673312" lvl="1" indent="-336656" algn="just">
              <a:lnSpc>
                <a:spcPts val="3742"/>
              </a:lnSpc>
              <a:buFont typeface="Arial"/>
              <a:buChar char="•"/>
            </a:pPr>
            <a:r>
              <a:rPr lang="en-US" sz="3118" b="1" spc="-75" dirty="0" err="1">
                <a:solidFill>
                  <a:srgbClr val="370F82"/>
                </a:solidFill>
                <a:latin typeface="Open Sans" panose="020B0606030504020204" pitchFamily="34" charset="0"/>
                <a:ea typeface="Open Sans Bold"/>
              </a:rPr>
              <a:t>最高折抵上限</a:t>
            </a:r>
            <a:endParaRPr lang="en-US" sz="3118" b="1" spc="-75" dirty="0">
              <a:solidFill>
                <a:srgbClr val="370F82"/>
              </a:solidFill>
              <a:latin typeface="Open Sans" panose="020B0606030504020204" pitchFamily="34" charset="0"/>
              <a:ea typeface="Open Sans Bold"/>
            </a:endParaRPr>
          </a:p>
        </p:txBody>
      </p:sp>
      <p:sp>
        <p:nvSpPr>
          <p:cNvPr id="36" name="TextBox 36"/>
          <p:cNvSpPr txBox="1"/>
          <p:nvPr/>
        </p:nvSpPr>
        <p:spPr>
          <a:xfrm>
            <a:off x="338383" y="7683559"/>
            <a:ext cx="3780531" cy="461665"/>
          </a:xfrm>
          <a:prstGeom prst="rect">
            <a:avLst/>
          </a:prstGeom>
        </p:spPr>
        <p:txBody>
          <a:bodyPr lIns="0" tIns="0" rIns="0" bIns="0" rtlCol="0" anchor="t">
            <a:spAutoFit/>
          </a:bodyPr>
          <a:lstStyle/>
          <a:p>
            <a:pPr marL="649284" lvl="1" indent="-324642" algn="just">
              <a:lnSpc>
                <a:spcPts val="3608"/>
              </a:lnSpc>
              <a:buFont typeface="Arial"/>
              <a:buChar char="•"/>
            </a:pPr>
            <a:r>
              <a:rPr lang="en-US" sz="3007" b="1" spc="-72" dirty="0" err="1">
                <a:solidFill>
                  <a:srgbClr val="370F82"/>
                </a:solidFill>
                <a:latin typeface="Open Sans" panose="020B0606030504020204" pitchFamily="34" charset="0"/>
                <a:ea typeface="Open Sans Bold"/>
              </a:rPr>
              <a:t>抵減稅額</a:t>
            </a:r>
            <a:endParaRPr lang="en-US" sz="3007" b="1" spc="-72" dirty="0">
              <a:solidFill>
                <a:srgbClr val="370F82"/>
              </a:solidFill>
              <a:latin typeface="Open Sans" panose="020B0606030504020204" pitchFamily="34" charset="0"/>
              <a:ea typeface="Open Sans Bold"/>
            </a:endParaRPr>
          </a:p>
        </p:txBody>
      </p:sp>
      <p:sp>
        <p:nvSpPr>
          <p:cNvPr id="37" name="TextBox 37"/>
          <p:cNvSpPr txBox="1"/>
          <p:nvPr/>
        </p:nvSpPr>
        <p:spPr>
          <a:xfrm>
            <a:off x="338383" y="8510432"/>
            <a:ext cx="3780531" cy="461665"/>
          </a:xfrm>
          <a:prstGeom prst="rect">
            <a:avLst/>
          </a:prstGeom>
        </p:spPr>
        <p:txBody>
          <a:bodyPr lIns="0" tIns="0" rIns="0" bIns="0" rtlCol="0" anchor="t">
            <a:spAutoFit/>
          </a:bodyPr>
          <a:lstStyle/>
          <a:p>
            <a:pPr marL="649284" lvl="1" indent="-324642" algn="just">
              <a:lnSpc>
                <a:spcPts val="3608"/>
              </a:lnSpc>
              <a:buFont typeface="Arial"/>
              <a:buChar char="•"/>
            </a:pPr>
            <a:r>
              <a:rPr lang="en-US" sz="3007" b="1" spc="-72" dirty="0" err="1">
                <a:solidFill>
                  <a:srgbClr val="370F82"/>
                </a:solidFill>
                <a:latin typeface="Open Sans" panose="020B0606030504020204" pitchFamily="34" charset="0"/>
                <a:ea typeface="Open Sans Bold"/>
              </a:rPr>
              <a:t>可抵減餘額</a:t>
            </a:r>
            <a:endParaRPr lang="en-US" sz="3007" b="1" spc="-72" dirty="0">
              <a:solidFill>
                <a:srgbClr val="370F82"/>
              </a:solidFill>
              <a:latin typeface="Open Sans" panose="020B0606030504020204" pitchFamily="34" charset="0"/>
              <a:ea typeface="Open Sans Bold"/>
            </a:endParaRPr>
          </a:p>
        </p:txBody>
      </p:sp>
      <p:sp>
        <p:nvSpPr>
          <p:cNvPr id="38" name="TextBox 38"/>
          <p:cNvSpPr txBox="1"/>
          <p:nvPr/>
        </p:nvSpPr>
        <p:spPr>
          <a:xfrm>
            <a:off x="8965550" y="7721167"/>
            <a:ext cx="3396829"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30萬</a:t>
            </a:r>
          </a:p>
        </p:txBody>
      </p:sp>
      <p:sp>
        <p:nvSpPr>
          <p:cNvPr id="39" name="TextBox 39"/>
          <p:cNvSpPr txBox="1"/>
          <p:nvPr/>
        </p:nvSpPr>
        <p:spPr>
          <a:xfrm>
            <a:off x="8985609" y="8540317"/>
            <a:ext cx="736997" cy="419100"/>
          </a:xfrm>
          <a:prstGeom prst="rect">
            <a:avLst/>
          </a:prstGeom>
        </p:spPr>
        <p:txBody>
          <a:bodyPr lIns="0" tIns="0" rIns="0" bIns="0" rtlCol="0" anchor="t">
            <a:spAutoFit/>
          </a:bodyPr>
          <a:lstStyle/>
          <a:p>
            <a:pPr algn="ctr">
              <a:lnSpc>
                <a:spcPts val="3362"/>
              </a:lnSpc>
              <a:spcBef>
                <a:spcPct val="0"/>
              </a:spcBef>
            </a:pPr>
            <a:r>
              <a:rPr lang="en-US" sz="2802" spc="-68">
                <a:solidFill>
                  <a:srgbClr val="370F82"/>
                </a:solidFill>
                <a:latin typeface="Open Sans"/>
              </a:rPr>
              <a:t>12萬</a:t>
            </a:r>
          </a:p>
        </p:txBody>
      </p:sp>
      <p:sp>
        <p:nvSpPr>
          <p:cNvPr id="40" name="TextBox 40"/>
          <p:cNvSpPr txBox="1"/>
          <p:nvPr/>
        </p:nvSpPr>
        <p:spPr>
          <a:xfrm>
            <a:off x="13664512" y="7737547"/>
            <a:ext cx="3396829" cy="419100"/>
          </a:xfrm>
          <a:prstGeom prst="rect">
            <a:avLst/>
          </a:prstGeom>
        </p:spPr>
        <p:txBody>
          <a:bodyPr lIns="0" tIns="0" rIns="0" bIns="0" rtlCol="0" anchor="t">
            <a:spAutoFit/>
          </a:bodyPr>
          <a:lstStyle/>
          <a:p>
            <a:pPr algn="l">
              <a:lnSpc>
                <a:spcPts val="3362"/>
              </a:lnSpc>
            </a:pPr>
            <a:r>
              <a:rPr lang="en-US" sz="2802" spc="-68">
                <a:solidFill>
                  <a:srgbClr val="370F82"/>
                </a:solidFill>
                <a:latin typeface="Open Sans"/>
              </a:rPr>
              <a:t>12萬</a:t>
            </a:r>
          </a:p>
        </p:txBody>
      </p:sp>
      <p:sp>
        <p:nvSpPr>
          <p:cNvPr id="41" name="TextBox 41"/>
          <p:cNvSpPr txBox="1"/>
          <p:nvPr/>
        </p:nvSpPr>
        <p:spPr>
          <a:xfrm>
            <a:off x="13664512" y="8556697"/>
            <a:ext cx="2040698" cy="419100"/>
          </a:xfrm>
          <a:prstGeom prst="rect">
            <a:avLst/>
          </a:prstGeom>
        </p:spPr>
        <p:txBody>
          <a:bodyPr lIns="0" tIns="0" rIns="0" bIns="0" rtlCol="0" anchor="t">
            <a:spAutoFit/>
          </a:bodyPr>
          <a:lstStyle/>
          <a:p>
            <a:pPr>
              <a:lnSpc>
                <a:spcPts val="3362"/>
              </a:lnSpc>
              <a:spcBef>
                <a:spcPct val="0"/>
              </a:spcBef>
            </a:pPr>
            <a:r>
              <a:rPr lang="en-US" sz="2802" spc="-68" dirty="0" err="1">
                <a:solidFill>
                  <a:srgbClr val="370F82"/>
                </a:solidFill>
                <a:latin typeface="Open Sans" panose="020B0606030504020204" pitchFamily="34" charset="0"/>
                <a:ea typeface="Open Sans"/>
              </a:rPr>
              <a:t>抵減完畢</a:t>
            </a:r>
            <a:endParaRPr lang="en-US" sz="2802" spc="-68" dirty="0">
              <a:solidFill>
                <a:srgbClr val="370F82"/>
              </a:solidFill>
              <a:latin typeface="Open Sans" panose="020B0606030504020204" pitchFamily="34" charset="0"/>
              <a:ea typeface="Open Sans"/>
            </a:endParaRPr>
          </a:p>
        </p:txBody>
      </p:sp>
      <p:sp>
        <p:nvSpPr>
          <p:cNvPr id="42" name="AutoShape 42"/>
          <p:cNvSpPr/>
          <p:nvPr/>
        </p:nvSpPr>
        <p:spPr>
          <a:xfrm rot="5373368">
            <a:off x="5699235" y="6264037"/>
            <a:ext cx="5711719" cy="0"/>
          </a:xfrm>
          <a:prstGeom prst="line">
            <a:avLst/>
          </a:prstGeom>
          <a:ln w="9525" cap="flat">
            <a:solidFill>
              <a:srgbClr val="000000"/>
            </a:solidFill>
            <a:prstDash val="solid"/>
            <a:headEnd type="none" w="sm" len="sm"/>
            <a:tailEnd type="none" w="sm" len="sm"/>
          </a:ln>
        </p:spPr>
      </p:sp>
      <p:sp>
        <p:nvSpPr>
          <p:cNvPr id="43" name="AutoShape 43"/>
          <p:cNvSpPr/>
          <p:nvPr/>
        </p:nvSpPr>
        <p:spPr>
          <a:xfrm rot="5385911">
            <a:off x="10071416" y="6259265"/>
            <a:ext cx="5648300" cy="0"/>
          </a:xfrm>
          <a:prstGeom prst="line">
            <a:avLst/>
          </a:prstGeom>
          <a:ln w="9525" cap="flat">
            <a:solidFill>
              <a:srgbClr val="000000"/>
            </a:solidFill>
            <a:prstDash val="solid"/>
            <a:headEnd type="none" w="sm" len="sm"/>
            <a:tailEnd type="none" w="sm" len="sm"/>
          </a:ln>
        </p:spPr>
      </p:sp>
      <p:sp>
        <p:nvSpPr>
          <p:cNvPr id="44" name="AutoShape 44"/>
          <p:cNvSpPr/>
          <p:nvPr/>
        </p:nvSpPr>
        <p:spPr>
          <a:xfrm rot="-375">
            <a:off x="4853490" y="4119273"/>
            <a:ext cx="12188861"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17" name="矩形: 圓角 16">
            <a:extLst>
              <a:ext uri="{FF2B5EF4-FFF2-40B4-BE49-F238E27FC236}">
                <a16:creationId xmlns:a16="http://schemas.microsoft.com/office/drawing/2014/main" id="{861AC75C-4114-4AAA-9206-8D2DF56FC0E4}"/>
              </a:ext>
            </a:extLst>
          </p:cNvPr>
          <p:cNvSpPr/>
          <p:nvPr/>
        </p:nvSpPr>
        <p:spPr>
          <a:xfrm>
            <a:off x="1352994" y="5754405"/>
            <a:ext cx="16286279" cy="3732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Open Sans" panose="020B0606030504020204" pitchFamily="34" charset="0"/>
            </a:endParaRPr>
          </a:p>
        </p:txBody>
      </p:sp>
      <p:sp>
        <p:nvSpPr>
          <p:cNvPr id="16" name="矩形: 圓角 15">
            <a:extLst>
              <a:ext uri="{FF2B5EF4-FFF2-40B4-BE49-F238E27FC236}">
                <a16:creationId xmlns:a16="http://schemas.microsoft.com/office/drawing/2014/main" id="{EA28F84B-69B5-4715-9661-C7A96EE394B9}"/>
              </a:ext>
            </a:extLst>
          </p:cNvPr>
          <p:cNvSpPr/>
          <p:nvPr/>
        </p:nvSpPr>
        <p:spPr>
          <a:xfrm>
            <a:off x="1355355" y="1993715"/>
            <a:ext cx="16286279" cy="26827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Open Sans" panose="020B0606030504020204" pitchFamily="34" charset="0"/>
            </a:endParaRPr>
          </a:p>
        </p:txBody>
      </p:sp>
      <p:sp>
        <p:nvSpPr>
          <p:cNvPr id="3" name="TextBox 3"/>
          <p:cNvSpPr txBox="1"/>
          <p:nvPr/>
        </p:nvSpPr>
        <p:spPr>
          <a:xfrm>
            <a:off x="808682" y="395576"/>
            <a:ext cx="14586902" cy="666849"/>
          </a:xfrm>
          <a:prstGeom prst="rect">
            <a:avLst/>
          </a:prstGeom>
        </p:spPr>
        <p:txBody>
          <a:bodyPr lIns="0" tIns="0" rIns="0" bIns="0" rtlCol="0" anchor="t">
            <a:spAutoFit/>
          </a:bodyPr>
          <a:lstStyle/>
          <a:p>
            <a:pPr algn="l">
              <a:lnSpc>
                <a:spcPts val="5188"/>
              </a:lnSpc>
            </a:pPr>
            <a:r>
              <a:rPr lang="en-US" sz="4803" b="1" spc="33" dirty="0" err="1">
                <a:solidFill>
                  <a:srgbClr val="4511A7"/>
                </a:solidFill>
                <a:latin typeface="Open Sans" panose="020B0606030504020204" pitchFamily="34" charset="0"/>
                <a:ea typeface="Open Sans Bold"/>
              </a:rPr>
              <a:t>其他規定</a:t>
            </a:r>
            <a:endParaRPr lang="en-US" sz="4803" b="1" spc="33" dirty="0">
              <a:solidFill>
                <a:srgbClr val="4511A7"/>
              </a:solidFill>
              <a:latin typeface="Open Sans" panose="020B0606030504020204" pitchFamily="34" charset="0"/>
              <a:ea typeface="Open Sans Bold"/>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236635"/>
            <a:ext cx="4417844" cy="1405678"/>
          </a:xfrm>
          <a:prstGeom prst="rect">
            <a:avLst/>
          </a:prstGeom>
        </p:spPr>
      </p:pic>
      <p:sp>
        <p:nvSpPr>
          <p:cNvPr id="8" name="TextBox 8"/>
          <p:cNvSpPr txBox="1"/>
          <p:nvPr/>
        </p:nvSpPr>
        <p:spPr>
          <a:xfrm>
            <a:off x="2030786" y="2575638"/>
            <a:ext cx="12573769" cy="1903041"/>
          </a:xfrm>
          <a:prstGeom prst="rect">
            <a:avLst/>
          </a:prstGeom>
        </p:spPr>
        <p:txBody>
          <a:bodyPr lIns="0" tIns="0" rIns="0" bIns="0" rtlCol="0" anchor="t">
            <a:spAutoFit/>
          </a:bodyPr>
          <a:lstStyle/>
          <a:p>
            <a:pPr marL="583385" lvl="1" indent="-291693" algn="l">
              <a:lnSpc>
                <a:spcPts val="3782"/>
              </a:lnSpc>
              <a:buFont typeface="Arial"/>
              <a:buChar char="•"/>
            </a:pP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依本辦法申請適用投資抵減，其安裝或布署地點</a:t>
            </a:r>
            <a:r>
              <a:rPr lang="en-US" sz="2702" dirty="0">
                <a:solidFill>
                  <a:srgbClr val="8F1010"/>
                </a:solidFill>
                <a:latin typeface="Open Sans" panose="020B0606030504020204" pitchFamily="34" charset="0"/>
                <a:ea typeface="Open Sans" panose="020B0606030504020204" pitchFamily="34" charset="0"/>
                <a:cs typeface="Open Sans" panose="020B0606030504020204" pitchFamily="34" charset="0"/>
              </a:rPr>
              <a:t>以申請人自有或承租之生產場所或營業處所為限</a:t>
            </a: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。但因行業特性須安裝或布署於特定處所，不在此限。</a:t>
            </a:r>
          </a:p>
          <a:p>
            <a:pPr algn="l">
              <a:lnSpc>
                <a:spcPts val="3782"/>
              </a:lnSpc>
            </a:pPr>
            <a:endPar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83386" lvl="1" indent="-291693" algn="l">
              <a:lnSpc>
                <a:spcPts val="3782"/>
              </a:lnSpc>
              <a:buFont typeface="Arial"/>
              <a:buChar char="•"/>
            </a:pPr>
            <a:r>
              <a:rPr lang="en-US" sz="2702"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安裝或布署地點</a:t>
            </a:r>
            <a:r>
              <a:rPr lang="en-US" sz="2702" dirty="0" err="1">
                <a:solidFill>
                  <a:srgbClr val="8F1010"/>
                </a:solidFill>
                <a:latin typeface="Open Sans" panose="020B0606030504020204" pitchFamily="34" charset="0"/>
                <a:ea typeface="Open Sans" panose="020B0606030504020204" pitchFamily="34" charset="0"/>
                <a:cs typeface="Open Sans" panose="020B0606030504020204" pitchFamily="34" charset="0"/>
              </a:rPr>
              <a:t>如有變動</a:t>
            </a:r>
            <a:r>
              <a:rPr lang="en-US" sz="2702"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，申請人應自行向稅捐稽徵機關</a:t>
            </a:r>
            <a:r>
              <a:rPr lang="en-US" sz="2702" dirty="0" err="1">
                <a:solidFill>
                  <a:srgbClr val="8F1010"/>
                </a:solidFill>
                <a:latin typeface="Open Sans" panose="020B0606030504020204" pitchFamily="34" charset="0"/>
                <a:ea typeface="Open Sans" panose="020B0606030504020204" pitchFamily="34" charset="0"/>
                <a:cs typeface="Open Sans" panose="020B0606030504020204" pitchFamily="34" charset="0"/>
              </a:rPr>
              <a:t>申請備查</a:t>
            </a: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4991713"/>
            <a:ext cx="4417844" cy="1405678"/>
          </a:xfrm>
          <a:prstGeom prst="rect">
            <a:avLst/>
          </a:prstGeom>
        </p:spPr>
      </p:pic>
      <p:sp>
        <p:nvSpPr>
          <p:cNvPr id="13" name="TextBox 13"/>
          <p:cNvSpPr txBox="1"/>
          <p:nvPr/>
        </p:nvSpPr>
        <p:spPr>
          <a:xfrm>
            <a:off x="1525013" y="6330715"/>
            <a:ext cx="15462028" cy="2890984"/>
          </a:xfrm>
          <a:prstGeom prst="rect">
            <a:avLst/>
          </a:prstGeom>
        </p:spPr>
        <p:txBody>
          <a:bodyPr lIns="0" tIns="0" rIns="0" bIns="0" rtlCol="0" anchor="t">
            <a:spAutoFit/>
          </a:bodyPr>
          <a:lstStyle/>
          <a:p>
            <a:pPr marL="583385" lvl="1" indent="-291693" algn="l">
              <a:lnSpc>
                <a:spcPts val="3782"/>
              </a:lnSpc>
              <a:buFont typeface="Arial"/>
              <a:buChar char="•"/>
            </a:pP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於交貨之</a:t>
            </a:r>
            <a:r>
              <a:rPr lang="en-US" sz="2702" dirty="0">
                <a:solidFill>
                  <a:srgbClr val="8F1010"/>
                </a:solidFill>
                <a:latin typeface="Open Sans" panose="020B0606030504020204" pitchFamily="34" charset="0"/>
                <a:ea typeface="Open Sans" panose="020B0606030504020204" pitchFamily="34" charset="0"/>
                <a:cs typeface="Open Sans" panose="020B0606030504020204" pitchFamily="34" charset="0"/>
              </a:rPr>
              <a:t>次日起三年內</a:t>
            </a: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，有轉借、出租、轉售、退貨、拍賣、報廢、失竊、經他人依法收回、安裝或布署地點不符前條規定或變更原使用目的之情形，</a:t>
            </a:r>
            <a:r>
              <a:rPr lang="en-US" sz="2702" dirty="0">
                <a:solidFill>
                  <a:srgbClr val="8F1010"/>
                </a:solidFill>
                <a:latin typeface="Open Sans" panose="020B0606030504020204" pitchFamily="34" charset="0"/>
                <a:ea typeface="Open Sans" panose="020B0606030504020204" pitchFamily="34" charset="0"/>
                <a:cs typeface="Open Sans" panose="020B0606030504020204" pitchFamily="34" charset="0"/>
              </a:rPr>
              <a:t>應向稅捐稽徵機關補繳已抵減之所得稅款</a:t>
            </a: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，並自當年度營利事業所得稅結算申報期限屆滿之次日起至繳納之日止，依各年度一月一日郵政儲金一年期定期儲金固定利率，按日加計利息，一併徵收。</a:t>
            </a:r>
          </a:p>
          <a:p>
            <a:pPr algn="l">
              <a:lnSpc>
                <a:spcPts val="3782"/>
              </a:lnSpc>
            </a:pPr>
            <a:endPar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83386" lvl="1" indent="-291693" algn="l">
              <a:lnSpc>
                <a:spcPts val="3782"/>
              </a:lnSpc>
              <a:buFont typeface="Arial"/>
              <a:buChar char="•"/>
            </a:pPr>
            <a:r>
              <a:rPr lang="en-US" sz="2702"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但報廢是因不可預見、不可避免且非屬人力所能抗拒之不可抗力之災害或事件所致者，不在此限</a:t>
            </a:r>
            <a:r>
              <a:rPr lang="en-US" sz="2702"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TextBox 14"/>
          <p:cNvSpPr txBox="1"/>
          <p:nvPr/>
        </p:nvSpPr>
        <p:spPr>
          <a:xfrm>
            <a:off x="1525013" y="1508908"/>
            <a:ext cx="1712609" cy="679673"/>
          </a:xfrm>
          <a:prstGeom prst="rect">
            <a:avLst/>
          </a:prstGeom>
        </p:spPr>
        <p:txBody>
          <a:bodyPr lIns="0" tIns="0" rIns="0" bIns="0" rtlCol="0" anchor="t">
            <a:spAutoFit/>
          </a:bodyPr>
          <a:lstStyle/>
          <a:p>
            <a:pPr algn="ctr">
              <a:lnSpc>
                <a:spcPts val="5315"/>
              </a:lnSpc>
              <a:spcBef>
                <a:spcPct val="0"/>
              </a:spcBef>
            </a:pPr>
            <a:r>
              <a:rPr lang="en-US" sz="4429" spc="-107" dirty="0">
                <a:solidFill>
                  <a:srgbClr val="FFFFFF"/>
                </a:solidFill>
                <a:latin typeface="Open Sans" panose="020B0606030504020204" pitchFamily="34" charset="0"/>
                <a:ea typeface="Open Sans Bold"/>
              </a:rPr>
              <a:t>第</a:t>
            </a:r>
            <a:r>
              <a:rPr lang="en-US" sz="4429" spc="-107" dirty="0">
                <a:solidFill>
                  <a:srgbClr val="FFFFFF"/>
                </a:solidFill>
                <a:latin typeface="Open Sans Bold"/>
              </a:rPr>
              <a:t>15條</a:t>
            </a:r>
          </a:p>
        </p:txBody>
      </p:sp>
      <p:sp>
        <p:nvSpPr>
          <p:cNvPr id="15" name="TextBox 15"/>
          <p:cNvSpPr txBox="1"/>
          <p:nvPr/>
        </p:nvSpPr>
        <p:spPr>
          <a:xfrm>
            <a:off x="1656315" y="5238455"/>
            <a:ext cx="1712609" cy="679673"/>
          </a:xfrm>
          <a:prstGeom prst="rect">
            <a:avLst/>
          </a:prstGeom>
        </p:spPr>
        <p:txBody>
          <a:bodyPr lIns="0" tIns="0" rIns="0" bIns="0" rtlCol="0" anchor="t">
            <a:spAutoFit/>
          </a:bodyPr>
          <a:lstStyle/>
          <a:p>
            <a:pPr algn="ctr">
              <a:lnSpc>
                <a:spcPts val="5315"/>
              </a:lnSpc>
              <a:spcBef>
                <a:spcPct val="0"/>
              </a:spcBef>
            </a:pPr>
            <a:r>
              <a:rPr lang="en-US" sz="4429" spc="-107" dirty="0">
                <a:solidFill>
                  <a:srgbClr val="FFFFFF"/>
                </a:solidFill>
                <a:latin typeface="Open Sans" panose="020B0606030504020204" pitchFamily="34" charset="0"/>
                <a:ea typeface="Open Sans Bold"/>
              </a:rPr>
              <a:t>第</a:t>
            </a:r>
            <a:r>
              <a:rPr lang="en-US" sz="4429" spc="-107" dirty="0">
                <a:solidFill>
                  <a:srgbClr val="FFFFFF"/>
                </a:solidFill>
                <a:latin typeface="Open Sans Bold"/>
              </a:rPr>
              <a:t>16條</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491</Words>
  <Application>Microsoft Macintosh PowerPoint</Application>
  <PresentationFormat>自訂</PresentationFormat>
  <Paragraphs>144</Paragraphs>
  <Slides>16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16</vt:i4>
      </vt:variant>
    </vt:vector>
  </HeadingPairs>
  <TitlesOfParts>
    <vt:vector size="21" baseType="lpstr">
      <vt:lpstr>Arial</vt:lpstr>
      <vt:lpstr>Open Sans Bold</vt:lpstr>
      <vt:lpstr>Open Sans</vt:lpstr>
      <vt:lpstr>Arimo Bold</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20220109簡報.pptx</dc:title>
  <cp:lastModifiedBy>Dieu Tsai (SAL-AS)</cp:lastModifiedBy>
  <cp:revision>7</cp:revision>
  <dcterms:created xsi:type="dcterms:W3CDTF">2006-08-16T00:00:00Z</dcterms:created>
  <dcterms:modified xsi:type="dcterms:W3CDTF">2024-02-20T02:24:16Z</dcterms:modified>
  <dc:identifier>DAFX-pc44vk</dc:identifier>
</cp:coreProperties>
</file>